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8" r:id="rId3"/>
    <p:sldId id="277" r:id="rId4"/>
    <p:sldId id="260" r:id="rId5"/>
    <p:sldId id="278" r:id="rId6"/>
    <p:sldId id="261" r:id="rId7"/>
    <p:sldId id="268" r:id="rId8"/>
    <p:sldId id="269" r:id="rId9"/>
    <p:sldId id="279" r:id="rId10"/>
    <p:sldId id="280" r:id="rId11"/>
    <p:sldId id="271" r:id="rId12"/>
    <p:sldId id="272" r:id="rId13"/>
    <p:sldId id="263" r:id="rId14"/>
    <p:sldId id="273" r:id="rId15"/>
    <p:sldId id="281" r:id="rId16"/>
    <p:sldId id="274" r:id="rId17"/>
    <p:sldId id="275" r:id="rId18"/>
    <p:sldId id="287" r:id="rId19"/>
    <p:sldId id="288" r:id="rId20"/>
    <p:sldId id="289" r:id="rId21"/>
    <p:sldId id="290" r:id="rId22"/>
    <p:sldId id="257" r:id="rId23"/>
    <p:sldId id="283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3" autoAdjust="0"/>
    <p:restoredTop sz="94660"/>
  </p:normalViewPr>
  <p:slideViewPr>
    <p:cSldViewPr>
      <p:cViewPr varScale="1">
        <p:scale>
          <a:sx n="36" d="100"/>
          <a:sy n="36" d="100"/>
        </p:scale>
        <p:origin x="-84" y="-14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356A14-3F58-4772-8954-01ACA160AC21}" type="doc">
      <dgm:prSet loTypeId="urn:microsoft.com/office/officeart/2005/8/layout/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CE782C-4EBA-49CE-BDD3-ADE66446682F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планирование, организация и управление транспортировкой товаров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A2271C-39B5-4BFE-A617-539073450511}" type="parTrans" cxnId="{523940F0-780C-4B13-AB86-687CEF9FF0A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1F8AB4-6156-409E-9F9A-3E13C3BE5B8A}" type="sibTrans" cxnId="{523940F0-780C-4B13-AB86-687CEF9FF0A9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27EE8A-E7CF-427C-9A02-3142E9C2CFFD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товарными запасами; получение заказов на поставку продукции и их эффективная обработка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E87EDC-D6F5-43A2-AE5E-9ED7BBE00C3C}" type="parTrans" cxnId="{5E55174E-CB60-45BD-BC5E-5F53A8C4955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C9FD6-50E2-4A09-AB3A-6274A117C0E8}" type="sibTrans" cxnId="{5E55174E-CB60-45BD-BC5E-5F53A8C4955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F0A313-8560-43FD-A399-52EEA5E201E5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комплектация и упаковка товаров; организация отгрузки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1480B0-90B4-46CE-8281-C83FCD1429BA}" type="parTrans" cxnId="{685CEA68-1B8B-4D88-8290-9F591A237CC4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7AA93C-595B-492D-90CA-7030A94FEBE0}" type="sibTrans" cxnId="{685CEA68-1B8B-4D88-8290-9F591A237CC4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857F5A-67BE-4040-ADAF-1DE6A75002F4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доставкой и контроль над выполнением транспортных операций в логистических цепях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44B95C-E61C-48A6-87C6-13FF44CD8683}" type="parTrans" cxnId="{3438D530-2F7D-4653-8712-87190E4B275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2B213D-447E-4566-AFC1-CE84C288502D}" type="sibTrans" cxnId="{3438D530-2F7D-4653-8712-87190E4B275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373992-5CCB-44FA-A384-38E7A7DB9D02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планирование, организация и управление логистическим сервисом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B71197-8A95-490C-9C02-40C70C9D4E19}" type="parTrans" cxnId="{DE71FC9F-964D-4C6A-9DF1-B61BA1B539C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3E00F8-43A2-4B60-8C54-219F7D4C448F}" type="sibTrans" cxnId="{DE71FC9F-964D-4C6A-9DF1-B61BA1B539C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213518-05D9-4F30-8371-38FB47241AFD}" type="pres">
      <dgm:prSet presAssocID="{05356A14-3F58-4772-8954-01ACA160AC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D7DBC-3323-4A03-B2B8-9FBAB6EE5620}" type="pres">
      <dgm:prSet presAssocID="{29CE782C-4EBA-49CE-BDD3-ADE66446682F}" presName="parentLin" presStyleCnt="0"/>
      <dgm:spPr/>
      <dgm:t>
        <a:bodyPr/>
        <a:lstStyle/>
        <a:p>
          <a:endParaRPr lang="ru-RU"/>
        </a:p>
      </dgm:t>
    </dgm:pt>
    <dgm:pt modelId="{3CB37779-A915-47E7-95F8-AFA9CDC21E29}" type="pres">
      <dgm:prSet presAssocID="{29CE782C-4EBA-49CE-BDD3-ADE66446682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0B356AC-122B-41AA-A068-4A9BC09374D7}" type="pres">
      <dgm:prSet presAssocID="{29CE782C-4EBA-49CE-BDD3-ADE66446682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459E40-305A-4966-99BB-A73612D6CE33}" type="pres">
      <dgm:prSet presAssocID="{29CE782C-4EBA-49CE-BDD3-ADE66446682F}" presName="negativeSpace" presStyleCnt="0"/>
      <dgm:spPr/>
      <dgm:t>
        <a:bodyPr/>
        <a:lstStyle/>
        <a:p>
          <a:endParaRPr lang="ru-RU"/>
        </a:p>
      </dgm:t>
    </dgm:pt>
    <dgm:pt modelId="{CC2699D8-2E7E-4E12-A092-5AE62F559DE3}" type="pres">
      <dgm:prSet presAssocID="{29CE782C-4EBA-49CE-BDD3-ADE66446682F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2941F-4870-4053-92AD-7D7E2C7F053A}" type="pres">
      <dgm:prSet presAssocID="{771F8AB4-6156-409E-9F9A-3E13C3BE5B8A}" presName="spaceBetweenRectangles" presStyleCnt="0"/>
      <dgm:spPr/>
      <dgm:t>
        <a:bodyPr/>
        <a:lstStyle/>
        <a:p>
          <a:endParaRPr lang="ru-RU"/>
        </a:p>
      </dgm:t>
    </dgm:pt>
    <dgm:pt modelId="{10858353-B86B-42F2-8616-DDA8D3C3E661}" type="pres">
      <dgm:prSet presAssocID="{3A27EE8A-E7CF-427C-9A02-3142E9C2CFFD}" presName="parentLin" presStyleCnt="0"/>
      <dgm:spPr/>
      <dgm:t>
        <a:bodyPr/>
        <a:lstStyle/>
        <a:p>
          <a:endParaRPr lang="ru-RU"/>
        </a:p>
      </dgm:t>
    </dgm:pt>
    <dgm:pt modelId="{AAF2FF04-BDFD-44F8-A8F6-478B71D5BDF3}" type="pres">
      <dgm:prSet presAssocID="{3A27EE8A-E7CF-427C-9A02-3142E9C2CFF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ED3D9A90-35F6-4CB7-983D-CCD07591A0E6}" type="pres">
      <dgm:prSet presAssocID="{3A27EE8A-E7CF-427C-9A02-3142E9C2CFF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46B3F-4A1D-47D4-A10D-5933E16A0BA3}" type="pres">
      <dgm:prSet presAssocID="{3A27EE8A-E7CF-427C-9A02-3142E9C2CFFD}" presName="negativeSpace" presStyleCnt="0"/>
      <dgm:spPr/>
      <dgm:t>
        <a:bodyPr/>
        <a:lstStyle/>
        <a:p>
          <a:endParaRPr lang="ru-RU"/>
        </a:p>
      </dgm:t>
    </dgm:pt>
    <dgm:pt modelId="{62CA3FC9-2897-4181-BEFE-3B81D8FBB794}" type="pres">
      <dgm:prSet presAssocID="{3A27EE8A-E7CF-427C-9A02-3142E9C2CFFD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65764-B853-48BD-8EBF-A7FD0205FD39}" type="pres">
      <dgm:prSet presAssocID="{D1FC9FD6-50E2-4A09-AB3A-6274A117C0E8}" presName="spaceBetweenRectangles" presStyleCnt="0"/>
      <dgm:spPr/>
      <dgm:t>
        <a:bodyPr/>
        <a:lstStyle/>
        <a:p>
          <a:endParaRPr lang="ru-RU"/>
        </a:p>
      </dgm:t>
    </dgm:pt>
    <dgm:pt modelId="{C442C1C9-DE0C-44DD-95F1-BCDE8519128C}" type="pres">
      <dgm:prSet presAssocID="{C1F0A313-8560-43FD-A399-52EEA5E201E5}" presName="parentLin" presStyleCnt="0"/>
      <dgm:spPr/>
      <dgm:t>
        <a:bodyPr/>
        <a:lstStyle/>
        <a:p>
          <a:endParaRPr lang="ru-RU"/>
        </a:p>
      </dgm:t>
    </dgm:pt>
    <dgm:pt modelId="{2C622CB6-217E-49CC-AC7F-ECE9FDF26697}" type="pres">
      <dgm:prSet presAssocID="{C1F0A313-8560-43FD-A399-52EEA5E201E5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F48A347B-47B3-4247-BC7A-1F52E9192D8C}" type="pres">
      <dgm:prSet presAssocID="{C1F0A313-8560-43FD-A399-52EEA5E201E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E9B1C-D1E1-4E73-8E2C-E5AD9477E018}" type="pres">
      <dgm:prSet presAssocID="{C1F0A313-8560-43FD-A399-52EEA5E201E5}" presName="negativeSpace" presStyleCnt="0"/>
      <dgm:spPr/>
      <dgm:t>
        <a:bodyPr/>
        <a:lstStyle/>
        <a:p>
          <a:endParaRPr lang="ru-RU"/>
        </a:p>
      </dgm:t>
    </dgm:pt>
    <dgm:pt modelId="{73511700-D801-406A-914D-069E9E96E5B1}" type="pres">
      <dgm:prSet presAssocID="{C1F0A313-8560-43FD-A399-52EEA5E201E5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AD1E0D-443E-4FF9-97FE-0D7794B1D332}" type="pres">
      <dgm:prSet presAssocID="{E77AA93C-595B-492D-90CA-7030A94FEBE0}" presName="spaceBetweenRectangles" presStyleCnt="0"/>
      <dgm:spPr/>
      <dgm:t>
        <a:bodyPr/>
        <a:lstStyle/>
        <a:p>
          <a:endParaRPr lang="ru-RU"/>
        </a:p>
      </dgm:t>
    </dgm:pt>
    <dgm:pt modelId="{83ADDD5B-FF68-4556-ABA5-DB5306E0FEEB}" type="pres">
      <dgm:prSet presAssocID="{A0857F5A-67BE-4040-ADAF-1DE6A75002F4}" presName="parentLin" presStyleCnt="0"/>
      <dgm:spPr/>
      <dgm:t>
        <a:bodyPr/>
        <a:lstStyle/>
        <a:p>
          <a:endParaRPr lang="ru-RU"/>
        </a:p>
      </dgm:t>
    </dgm:pt>
    <dgm:pt modelId="{FC0C19D8-9433-40F7-A645-0D0726F06D18}" type="pres">
      <dgm:prSet presAssocID="{A0857F5A-67BE-4040-ADAF-1DE6A75002F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4F586ECF-93B6-4A06-B9AE-DE927D968D06}" type="pres">
      <dgm:prSet presAssocID="{A0857F5A-67BE-4040-ADAF-1DE6A75002F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F12D8-CE54-4BA8-9826-93F34AFCEECC}" type="pres">
      <dgm:prSet presAssocID="{A0857F5A-67BE-4040-ADAF-1DE6A75002F4}" presName="negativeSpace" presStyleCnt="0"/>
      <dgm:spPr/>
      <dgm:t>
        <a:bodyPr/>
        <a:lstStyle/>
        <a:p>
          <a:endParaRPr lang="ru-RU"/>
        </a:p>
      </dgm:t>
    </dgm:pt>
    <dgm:pt modelId="{FD0FFECD-B066-43C3-9A65-4BED58D9E0DC}" type="pres">
      <dgm:prSet presAssocID="{A0857F5A-67BE-4040-ADAF-1DE6A75002F4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027DD-0322-4FA9-80EF-48FE94A6E153}" type="pres">
      <dgm:prSet presAssocID="{D72B213D-447E-4566-AFC1-CE84C288502D}" presName="spaceBetweenRectangles" presStyleCnt="0"/>
      <dgm:spPr/>
      <dgm:t>
        <a:bodyPr/>
        <a:lstStyle/>
        <a:p>
          <a:endParaRPr lang="ru-RU"/>
        </a:p>
      </dgm:t>
    </dgm:pt>
    <dgm:pt modelId="{74F28A9D-BA3B-4F8E-B75E-CFA5D4112C06}" type="pres">
      <dgm:prSet presAssocID="{10373992-5CCB-44FA-A384-38E7A7DB9D02}" presName="parentLin" presStyleCnt="0"/>
      <dgm:spPr/>
      <dgm:t>
        <a:bodyPr/>
        <a:lstStyle/>
        <a:p>
          <a:endParaRPr lang="ru-RU"/>
        </a:p>
      </dgm:t>
    </dgm:pt>
    <dgm:pt modelId="{C264199E-330A-4D2B-8B78-5829C194E809}" type="pres">
      <dgm:prSet presAssocID="{10373992-5CCB-44FA-A384-38E7A7DB9D02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3A9816D3-3561-4805-BDDF-F364643CC27B}" type="pres">
      <dgm:prSet presAssocID="{10373992-5CCB-44FA-A384-38E7A7DB9D0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7CFA7-49F5-4A43-BF64-11D3925CEF4C}" type="pres">
      <dgm:prSet presAssocID="{10373992-5CCB-44FA-A384-38E7A7DB9D02}" presName="negativeSpace" presStyleCnt="0"/>
      <dgm:spPr/>
      <dgm:t>
        <a:bodyPr/>
        <a:lstStyle/>
        <a:p>
          <a:endParaRPr lang="ru-RU"/>
        </a:p>
      </dgm:t>
    </dgm:pt>
    <dgm:pt modelId="{C1F90B16-7639-4004-B514-E7F80F6DF6F7}" type="pres">
      <dgm:prSet presAssocID="{10373992-5CCB-44FA-A384-38E7A7DB9D02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99634E-A7A2-49C2-A8DD-465AEDAB1EB4}" type="presOf" srcId="{A0857F5A-67BE-4040-ADAF-1DE6A75002F4}" destId="{FC0C19D8-9433-40F7-A645-0D0726F06D18}" srcOrd="0" destOrd="0" presId="urn:microsoft.com/office/officeart/2005/8/layout/list1"/>
    <dgm:cxn modelId="{685CEA68-1B8B-4D88-8290-9F591A237CC4}" srcId="{05356A14-3F58-4772-8954-01ACA160AC21}" destId="{C1F0A313-8560-43FD-A399-52EEA5E201E5}" srcOrd="2" destOrd="0" parTransId="{C41480B0-90B4-46CE-8281-C83FCD1429BA}" sibTransId="{E77AA93C-595B-492D-90CA-7030A94FEBE0}"/>
    <dgm:cxn modelId="{CF33E2D6-CD2C-4DB3-90B5-7E8712780336}" type="presOf" srcId="{C1F0A313-8560-43FD-A399-52EEA5E201E5}" destId="{F48A347B-47B3-4247-BC7A-1F52E9192D8C}" srcOrd="1" destOrd="0" presId="urn:microsoft.com/office/officeart/2005/8/layout/list1"/>
    <dgm:cxn modelId="{E5E635EF-6706-4F0D-8662-F6937289DE19}" type="presOf" srcId="{10373992-5CCB-44FA-A384-38E7A7DB9D02}" destId="{C264199E-330A-4D2B-8B78-5829C194E809}" srcOrd="0" destOrd="0" presId="urn:microsoft.com/office/officeart/2005/8/layout/list1"/>
    <dgm:cxn modelId="{4CB48DE3-6C5A-405D-B8AD-A8728EBFA33D}" type="presOf" srcId="{05356A14-3F58-4772-8954-01ACA160AC21}" destId="{FA213518-05D9-4F30-8371-38FB47241AFD}" srcOrd="0" destOrd="0" presId="urn:microsoft.com/office/officeart/2005/8/layout/list1"/>
    <dgm:cxn modelId="{5453AF55-55C8-483D-ACF7-6C3FDD47B50A}" type="presOf" srcId="{10373992-5CCB-44FA-A384-38E7A7DB9D02}" destId="{3A9816D3-3561-4805-BDDF-F364643CC27B}" srcOrd="1" destOrd="0" presId="urn:microsoft.com/office/officeart/2005/8/layout/list1"/>
    <dgm:cxn modelId="{5E55174E-CB60-45BD-BC5E-5F53A8C49553}" srcId="{05356A14-3F58-4772-8954-01ACA160AC21}" destId="{3A27EE8A-E7CF-427C-9A02-3142E9C2CFFD}" srcOrd="1" destOrd="0" parTransId="{6BE87EDC-D6F5-43A2-AE5E-9ED7BBE00C3C}" sibTransId="{D1FC9FD6-50E2-4A09-AB3A-6274A117C0E8}"/>
    <dgm:cxn modelId="{063B9B0B-B0B0-46A4-BB21-0AF9A957380A}" type="presOf" srcId="{29CE782C-4EBA-49CE-BDD3-ADE66446682F}" destId="{90B356AC-122B-41AA-A068-4A9BC09374D7}" srcOrd="1" destOrd="0" presId="urn:microsoft.com/office/officeart/2005/8/layout/list1"/>
    <dgm:cxn modelId="{B408D815-E8B1-4E62-9598-7800E54C40D7}" type="presOf" srcId="{3A27EE8A-E7CF-427C-9A02-3142E9C2CFFD}" destId="{ED3D9A90-35F6-4CB7-983D-CCD07591A0E6}" srcOrd="1" destOrd="0" presId="urn:microsoft.com/office/officeart/2005/8/layout/list1"/>
    <dgm:cxn modelId="{3438D530-2F7D-4653-8712-87190E4B2750}" srcId="{05356A14-3F58-4772-8954-01ACA160AC21}" destId="{A0857F5A-67BE-4040-ADAF-1DE6A75002F4}" srcOrd="3" destOrd="0" parTransId="{2844B95C-E61C-48A6-87C6-13FF44CD8683}" sibTransId="{D72B213D-447E-4566-AFC1-CE84C288502D}"/>
    <dgm:cxn modelId="{523940F0-780C-4B13-AB86-687CEF9FF0A9}" srcId="{05356A14-3F58-4772-8954-01ACA160AC21}" destId="{29CE782C-4EBA-49CE-BDD3-ADE66446682F}" srcOrd="0" destOrd="0" parTransId="{C1A2271C-39B5-4BFE-A617-539073450511}" sibTransId="{771F8AB4-6156-409E-9F9A-3E13C3BE5B8A}"/>
    <dgm:cxn modelId="{A4847360-2406-4DD7-9FE6-F54E7BEE7292}" type="presOf" srcId="{29CE782C-4EBA-49CE-BDD3-ADE66446682F}" destId="{3CB37779-A915-47E7-95F8-AFA9CDC21E29}" srcOrd="0" destOrd="0" presId="urn:microsoft.com/office/officeart/2005/8/layout/list1"/>
    <dgm:cxn modelId="{A247316D-4F91-46C4-AFD9-C03FCC339A26}" type="presOf" srcId="{A0857F5A-67BE-4040-ADAF-1DE6A75002F4}" destId="{4F586ECF-93B6-4A06-B9AE-DE927D968D06}" srcOrd="1" destOrd="0" presId="urn:microsoft.com/office/officeart/2005/8/layout/list1"/>
    <dgm:cxn modelId="{BF4E21F4-D311-45A5-B474-396BB5BE2B1E}" type="presOf" srcId="{C1F0A313-8560-43FD-A399-52EEA5E201E5}" destId="{2C622CB6-217E-49CC-AC7F-ECE9FDF26697}" srcOrd="0" destOrd="0" presId="urn:microsoft.com/office/officeart/2005/8/layout/list1"/>
    <dgm:cxn modelId="{F72B60E2-86A9-4CDF-A2A1-E1A17D2C209C}" type="presOf" srcId="{3A27EE8A-E7CF-427C-9A02-3142E9C2CFFD}" destId="{AAF2FF04-BDFD-44F8-A8F6-478B71D5BDF3}" srcOrd="0" destOrd="0" presId="urn:microsoft.com/office/officeart/2005/8/layout/list1"/>
    <dgm:cxn modelId="{DE71FC9F-964D-4C6A-9DF1-B61BA1B539C1}" srcId="{05356A14-3F58-4772-8954-01ACA160AC21}" destId="{10373992-5CCB-44FA-A384-38E7A7DB9D02}" srcOrd="4" destOrd="0" parTransId="{B0B71197-8A95-490C-9C02-40C70C9D4E19}" sibTransId="{B53E00F8-43A2-4B60-8C54-219F7D4C448F}"/>
    <dgm:cxn modelId="{DDCB4736-0C46-47D2-AE05-1932746ED8E6}" type="presParOf" srcId="{FA213518-05D9-4F30-8371-38FB47241AFD}" destId="{F6AD7DBC-3323-4A03-B2B8-9FBAB6EE5620}" srcOrd="0" destOrd="0" presId="urn:microsoft.com/office/officeart/2005/8/layout/list1"/>
    <dgm:cxn modelId="{6FF19659-FF3E-4D21-A8E9-92DDBE1B3871}" type="presParOf" srcId="{F6AD7DBC-3323-4A03-B2B8-9FBAB6EE5620}" destId="{3CB37779-A915-47E7-95F8-AFA9CDC21E29}" srcOrd="0" destOrd="0" presId="urn:microsoft.com/office/officeart/2005/8/layout/list1"/>
    <dgm:cxn modelId="{07DF53B7-3B97-48A4-8A86-24F5EE251800}" type="presParOf" srcId="{F6AD7DBC-3323-4A03-B2B8-9FBAB6EE5620}" destId="{90B356AC-122B-41AA-A068-4A9BC09374D7}" srcOrd="1" destOrd="0" presId="urn:microsoft.com/office/officeart/2005/8/layout/list1"/>
    <dgm:cxn modelId="{C94E26FE-2501-42D2-A6B4-1EA8A11F20B7}" type="presParOf" srcId="{FA213518-05D9-4F30-8371-38FB47241AFD}" destId="{07459E40-305A-4966-99BB-A73612D6CE33}" srcOrd="1" destOrd="0" presId="urn:microsoft.com/office/officeart/2005/8/layout/list1"/>
    <dgm:cxn modelId="{8ABC706F-EF51-4B40-A7F4-73FC525FA351}" type="presParOf" srcId="{FA213518-05D9-4F30-8371-38FB47241AFD}" destId="{CC2699D8-2E7E-4E12-A092-5AE62F559DE3}" srcOrd="2" destOrd="0" presId="urn:microsoft.com/office/officeart/2005/8/layout/list1"/>
    <dgm:cxn modelId="{A163B9A5-0F37-4864-980F-134B7E76CFEF}" type="presParOf" srcId="{FA213518-05D9-4F30-8371-38FB47241AFD}" destId="{93D2941F-4870-4053-92AD-7D7E2C7F053A}" srcOrd="3" destOrd="0" presId="urn:microsoft.com/office/officeart/2005/8/layout/list1"/>
    <dgm:cxn modelId="{112D8515-F077-42CE-9B6B-D1FB00C74020}" type="presParOf" srcId="{FA213518-05D9-4F30-8371-38FB47241AFD}" destId="{10858353-B86B-42F2-8616-DDA8D3C3E661}" srcOrd="4" destOrd="0" presId="urn:microsoft.com/office/officeart/2005/8/layout/list1"/>
    <dgm:cxn modelId="{3324DAD5-BFD4-436A-943A-2F0578CC0079}" type="presParOf" srcId="{10858353-B86B-42F2-8616-DDA8D3C3E661}" destId="{AAF2FF04-BDFD-44F8-A8F6-478B71D5BDF3}" srcOrd="0" destOrd="0" presId="urn:microsoft.com/office/officeart/2005/8/layout/list1"/>
    <dgm:cxn modelId="{550A4489-523D-4FE8-84D7-B341E2423479}" type="presParOf" srcId="{10858353-B86B-42F2-8616-DDA8D3C3E661}" destId="{ED3D9A90-35F6-4CB7-983D-CCD07591A0E6}" srcOrd="1" destOrd="0" presId="urn:microsoft.com/office/officeart/2005/8/layout/list1"/>
    <dgm:cxn modelId="{60D4ABFA-4CD4-481C-ADCD-47CECDC35FB4}" type="presParOf" srcId="{FA213518-05D9-4F30-8371-38FB47241AFD}" destId="{3E246B3F-4A1D-47D4-A10D-5933E16A0BA3}" srcOrd="5" destOrd="0" presId="urn:microsoft.com/office/officeart/2005/8/layout/list1"/>
    <dgm:cxn modelId="{6F25656A-A1F5-40E1-A84C-495C06406AD5}" type="presParOf" srcId="{FA213518-05D9-4F30-8371-38FB47241AFD}" destId="{62CA3FC9-2897-4181-BEFE-3B81D8FBB794}" srcOrd="6" destOrd="0" presId="urn:microsoft.com/office/officeart/2005/8/layout/list1"/>
    <dgm:cxn modelId="{E8F1E46E-E744-41DD-9F84-C3401D4A4DD7}" type="presParOf" srcId="{FA213518-05D9-4F30-8371-38FB47241AFD}" destId="{7A165764-B853-48BD-8EBF-A7FD0205FD39}" srcOrd="7" destOrd="0" presId="urn:microsoft.com/office/officeart/2005/8/layout/list1"/>
    <dgm:cxn modelId="{E8CEBC4E-E5FD-46C0-B955-C598CEA838CD}" type="presParOf" srcId="{FA213518-05D9-4F30-8371-38FB47241AFD}" destId="{C442C1C9-DE0C-44DD-95F1-BCDE8519128C}" srcOrd="8" destOrd="0" presId="urn:microsoft.com/office/officeart/2005/8/layout/list1"/>
    <dgm:cxn modelId="{4345C33A-C4CD-4C2B-8B8F-ABC28A164233}" type="presParOf" srcId="{C442C1C9-DE0C-44DD-95F1-BCDE8519128C}" destId="{2C622CB6-217E-49CC-AC7F-ECE9FDF26697}" srcOrd="0" destOrd="0" presId="urn:microsoft.com/office/officeart/2005/8/layout/list1"/>
    <dgm:cxn modelId="{76BA34F9-22DE-4E60-9713-CC146A8D5B08}" type="presParOf" srcId="{C442C1C9-DE0C-44DD-95F1-BCDE8519128C}" destId="{F48A347B-47B3-4247-BC7A-1F52E9192D8C}" srcOrd="1" destOrd="0" presId="urn:microsoft.com/office/officeart/2005/8/layout/list1"/>
    <dgm:cxn modelId="{DE77B2CE-A835-4EA0-AF60-F062C10F2EAB}" type="presParOf" srcId="{FA213518-05D9-4F30-8371-38FB47241AFD}" destId="{C18E9B1C-D1E1-4E73-8E2C-E5AD9477E018}" srcOrd="9" destOrd="0" presId="urn:microsoft.com/office/officeart/2005/8/layout/list1"/>
    <dgm:cxn modelId="{174EE9AD-CCCD-415D-A7B4-51428ED30B42}" type="presParOf" srcId="{FA213518-05D9-4F30-8371-38FB47241AFD}" destId="{73511700-D801-406A-914D-069E9E96E5B1}" srcOrd="10" destOrd="0" presId="urn:microsoft.com/office/officeart/2005/8/layout/list1"/>
    <dgm:cxn modelId="{CCF7CC94-F879-45D7-AAE1-9742B54A842E}" type="presParOf" srcId="{FA213518-05D9-4F30-8371-38FB47241AFD}" destId="{2EAD1E0D-443E-4FF9-97FE-0D7794B1D332}" srcOrd="11" destOrd="0" presId="urn:microsoft.com/office/officeart/2005/8/layout/list1"/>
    <dgm:cxn modelId="{4B7EB970-B5F4-4D41-A0BC-4E754E6C6F62}" type="presParOf" srcId="{FA213518-05D9-4F30-8371-38FB47241AFD}" destId="{83ADDD5B-FF68-4556-ABA5-DB5306E0FEEB}" srcOrd="12" destOrd="0" presId="urn:microsoft.com/office/officeart/2005/8/layout/list1"/>
    <dgm:cxn modelId="{D6C22AB5-9EE8-457E-872D-1C87D1D58AFB}" type="presParOf" srcId="{83ADDD5B-FF68-4556-ABA5-DB5306E0FEEB}" destId="{FC0C19D8-9433-40F7-A645-0D0726F06D18}" srcOrd="0" destOrd="0" presId="urn:microsoft.com/office/officeart/2005/8/layout/list1"/>
    <dgm:cxn modelId="{F5DE9225-8994-4E08-B1B6-0E333B469640}" type="presParOf" srcId="{83ADDD5B-FF68-4556-ABA5-DB5306E0FEEB}" destId="{4F586ECF-93B6-4A06-B9AE-DE927D968D06}" srcOrd="1" destOrd="0" presId="urn:microsoft.com/office/officeart/2005/8/layout/list1"/>
    <dgm:cxn modelId="{A3C716D8-F7EB-403D-9A5B-C8C958CC4F62}" type="presParOf" srcId="{FA213518-05D9-4F30-8371-38FB47241AFD}" destId="{1B6F12D8-CE54-4BA8-9826-93F34AFCEECC}" srcOrd="13" destOrd="0" presId="urn:microsoft.com/office/officeart/2005/8/layout/list1"/>
    <dgm:cxn modelId="{37F74D86-3B3C-4A09-9FF5-893384959C40}" type="presParOf" srcId="{FA213518-05D9-4F30-8371-38FB47241AFD}" destId="{FD0FFECD-B066-43C3-9A65-4BED58D9E0DC}" srcOrd="14" destOrd="0" presId="urn:microsoft.com/office/officeart/2005/8/layout/list1"/>
    <dgm:cxn modelId="{F700D1FB-96DD-4D67-A645-97E4DBD07D5B}" type="presParOf" srcId="{FA213518-05D9-4F30-8371-38FB47241AFD}" destId="{7E3027DD-0322-4FA9-80EF-48FE94A6E153}" srcOrd="15" destOrd="0" presId="urn:microsoft.com/office/officeart/2005/8/layout/list1"/>
    <dgm:cxn modelId="{4F001625-2AC1-4EB4-B443-D9D6BCA2A9A5}" type="presParOf" srcId="{FA213518-05D9-4F30-8371-38FB47241AFD}" destId="{74F28A9D-BA3B-4F8E-B75E-CFA5D4112C06}" srcOrd="16" destOrd="0" presId="urn:microsoft.com/office/officeart/2005/8/layout/list1"/>
    <dgm:cxn modelId="{B3111361-D920-4B8F-A58B-EBCE26834848}" type="presParOf" srcId="{74F28A9D-BA3B-4F8E-B75E-CFA5D4112C06}" destId="{C264199E-330A-4D2B-8B78-5829C194E809}" srcOrd="0" destOrd="0" presId="urn:microsoft.com/office/officeart/2005/8/layout/list1"/>
    <dgm:cxn modelId="{AE607630-D829-451C-AC0B-1EEB522F31F2}" type="presParOf" srcId="{74F28A9D-BA3B-4F8E-B75E-CFA5D4112C06}" destId="{3A9816D3-3561-4805-BDDF-F364643CC27B}" srcOrd="1" destOrd="0" presId="urn:microsoft.com/office/officeart/2005/8/layout/list1"/>
    <dgm:cxn modelId="{4158D981-94BD-407F-8498-1D5B08370E30}" type="presParOf" srcId="{FA213518-05D9-4F30-8371-38FB47241AFD}" destId="{3BD7CFA7-49F5-4A43-BF64-11D3925CEF4C}" srcOrd="17" destOrd="0" presId="urn:microsoft.com/office/officeart/2005/8/layout/list1"/>
    <dgm:cxn modelId="{73451526-6268-45FF-BD7C-515FC458D21F}" type="presParOf" srcId="{FA213518-05D9-4F30-8371-38FB47241AFD}" destId="{C1F90B16-7639-4004-B514-E7F80F6DF6F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5691DD-8E60-42C3-A304-8A5FA11EB9F2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</dgm:pt>
    <dgm:pt modelId="{3F6A6348-B391-4044-B1DC-9CA7E91BD4CE}">
      <dgm:prSet phldrT="[Текст]"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подчинение процесса управления материальными и информационными потоками целям и задачам маркетинга;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846F86-2F97-4644-9814-DDE872F53089}" type="parTrans" cxnId="{F4FB4EEA-4B9A-44BD-8E10-355A0E97940F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B2E616-6A79-4CA6-9BFA-EC8BD3749208}" type="sibTrans" cxnId="{F4FB4EEA-4B9A-44BD-8E10-355A0E97940F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5F7943-6459-455E-8E6B-2D90193840E6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взаимосвязь процесса распределения с процессами производства и закупок (в плане управления материальными потоками);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5EBE78-69FC-4710-9C45-EBA894E165D2}" type="parTrans" cxnId="{17523931-DEC1-4BB1-81D4-B53019DBE919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425F9C-595C-430B-982E-0BB932965039}" type="sibTrans" cxnId="{17523931-DEC1-4BB1-81D4-B53019DBE919}">
      <dgm:prSet custT="1"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2E808F-9BEE-45B8-907F-9214FE0D78D1}">
      <dgm:prSet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взаимосвязь всех функций внутри самого сбыта.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1CCCF5-FE3F-4F0B-A898-20F4B128424F}" type="parTrans" cxnId="{9D391578-BF3E-4174-98AE-F98B7AEBB63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A538B-0255-4EC8-A1A0-A207327D47FA}" type="sibTrans" cxnId="{9D391578-BF3E-4174-98AE-F98B7AEBB63C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66896C-57A0-44E0-ABAF-454B34081730}" type="pres">
      <dgm:prSet presAssocID="{985691DD-8E60-42C3-A304-8A5FA11EB9F2}" presName="Name0" presStyleCnt="0">
        <dgm:presLayoutVars>
          <dgm:dir/>
          <dgm:resizeHandles val="exact"/>
        </dgm:presLayoutVars>
      </dgm:prSet>
      <dgm:spPr/>
    </dgm:pt>
    <dgm:pt modelId="{AAD219F0-ACF5-4574-AA2F-B95AD68AE1FF}" type="pres">
      <dgm:prSet presAssocID="{3F6A6348-B391-4044-B1DC-9CA7E91BD4C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4B4EFE-ECA6-4FC0-926E-6E9E0C52D6C2}" type="pres">
      <dgm:prSet presAssocID="{7CB2E616-6A79-4CA6-9BFA-EC8BD374920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21C4019-8609-4862-A42E-54F68E409306}" type="pres">
      <dgm:prSet presAssocID="{7CB2E616-6A79-4CA6-9BFA-EC8BD3749208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A9FA1C1E-D917-4650-A8E1-706683788EBB}" type="pres">
      <dgm:prSet presAssocID="{CE5F7943-6459-455E-8E6B-2D90193840E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D09DC-B5A6-4EBE-AF1E-13ED07EA6ABD}" type="pres">
      <dgm:prSet presAssocID="{FB425F9C-595C-430B-982E-0BB932965039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587193B-B8D8-4B0C-90F1-36E770F15D02}" type="pres">
      <dgm:prSet presAssocID="{FB425F9C-595C-430B-982E-0BB932965039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F991548-8AA4-46DE-8B77-50C658F909A9}" type="pres">
      <dgm:prSet presAssocID="{562E808F-9BEE-45B8-907F-9214FE0D78D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BAC844-9286-4067-9A1C-0685871693CC}" type="presOf" srcId="{7CB2E616-6A79-4CA6-9BFA-EC8BD3749208}" destId="{A21C4019-8609-4862-A42E-54F68E409306}" srcOrd="1" destOrd="0" presId="urn:microsoft.com/office/officeart/2005/8/layout/process1"/>
    <dgm:cxn modelId="{F4FB4EEA-4B9A-44BD-8E10-355A0E97940F}" srcId="{985691DD-8E60-42C3-A304-8A5FA11EB9F2}" destId="{3F6A6348-B391-4044-B1DC-9CA7E91BD4CE}" srcOrd="0" destOrd="0" parTransId="{19846F86-2F97-4644-9814-DDE872F53089}" sibTransId="{7CB2E616-6A79-4CA6-9BFA-EC8BD3749208}"/>
    <dgm:cxn modelId="{96FB3DAE-CF61-48D1-A646-D25EC04E5606}" type="presOf" srcId="{985691DD-8E60-42C3-A304-8A5FA11EB9F2}" destId="{1F66896C-57A0-44E0-ABAF-454B34081730}" srcOrd="0" destOrd="0" presId="urn:microsoft.com/office/officeart/2005/8/layout/process1"/>
    <dgm:cxn modelId="{393461AC-22A5-40D5-B632-FF79C9D29A42}" type="presOf" srcId="{FB425F9C-595C-430B-982E-0BB932965039}" destId="{6587193B-B8D8-4B0C-90F1-36E770F15D02}" srcOrd="1" destOrd="0" presId="urn:microsoft.com/office/officeart/2005/8/layout/process1"/>
    <dgm:cxn modelId="{4AC76B23-A838-4728-9D6E-8727663DEA54}" type="presOf" srcId="{562E808F-9BEE-45B8-907F-9214FE0D78D1}" destId="{0F991548-8AA4-46DE-8B77-50C658F909A9}" srcOrd="0" destOrd="0" presId="urn:microsoft.com/office/officeart/2005/8/layout/process1"/>
    <dgm:cxn modelId="{17523931-DEC1-4BB1-81D4-B53019DBE919}" srcId="{985691DD-8E60-42C3-A304-8A5FA11EB9F2}" destId="{CE5F7943-6459-455E-8E6B-2D90193840E6}" srcOrd="1" destOrd="0" parTransId="{905EBE78-69FC-4710-9C45-EBA894E165D2}" sibTransId="{FB425F9C-595C-430B-982E-0BB932965039}"/>
    <dgm:cxn modelId="{E58A67F3-BF1C-4E79-82E8-B1AD2BB28ADD}" type="presOf" srcId="{3F6A6348-B391-4044-B1DC-9CA7E91BD4CE}" destId="{AAD219F0-ACF5-4574-AA2F-B95AD68AE1FF}" srcOrd="0" destOrd="0" presId="urn:microsoft.com/office/officeart/2005/8/layout/process1"/>
    <dgm:cxn modelId="{0E13EFAE-C874-4DC4-8773-097717140507}" type="presOf" srcId="{FB425F9C-595C-430B-982E-0BB932965039}" destId="{3D7D09DC-B5A6-4EBE-AF1E-13ED07EA6ABD}" srcOrd="0" destOrd="0" presId="urn:microsoft.com/office/officeart/2005/8/layout/process1"/>
    <dgm:cxn modelId="{EF970468-AB63-409C-9BF1-42F78ED81800}" type="presOf" srcId="{7CB2E616-6A79-4CA6-9BFA-EC8BD3749208}" destId="{5F4B4EFE-ECA6-4FC0-926E-6E9E0C52D6C2}" srcOrd="0" destOrd="0" presId="urn:microsoft.com/office/officeart/2005/8/layout/process1"/>
    <dgm:cxn modelId="{F7E031AB-8168-44A7-8DB6-8177A964F7EB}" type="presOf" srcId="{CE5F7943-6459-455E-8E6B-2D90193840E6}" destId="{A9FA1C1E-D917-4650-A8E1-706683788EBB}" srcOrd="0" destOrd="0" presId="urn:microsoft.com/office/officeart/2005/8/layout/process1"/>
    <dgm:cxn modelId="{9D391578-BF3E-4174-98AE-F98B7AEBB63C}" srcId="{985691DD-8E60-42C3-A304-8A5FA11EB9F2}" destId="{562E808F-9BEE-45B8-907F-9214FE0D78D1}" srcOrd="2" destOrd="0" parTransId="{EB1CCCF5-FE3F-4F0B-A898-20F4B128424F}" sibTransId="{E81A538B-0255-4EC8-A1A0-A207327D47FA}"/>
    <dgm:cxn modelId="{5733D6B5-19F1-400B-8A94-54B151F3F62C}" type="presParOf" srcId="{1F66896C-57A0-44E0-ABAF-454B34081730}" destId="{AAD219F0-ACF5-4574-AA2F-B95AD68AE1FF}" srcOrd="0" destOrd="0" presId="urn:microsoft.com/office/officeart/2005/8/layout/process1"/>
    <dgm:cxn modelId="{5965BE96-42EC-46AE-8C1D-BFBE9121D3EF}" type="presParOf" srcId="{1F66896C-57A0-44E0-ABAF-454B34081730}" destId="{5F4B4EFE-ECA6-4FC0-926E-6E9E0C52D6C2}" srcOrd="1" destOrd="0" presId="urn:microsoft.com/office/officeart/2005/8/layout/process1"/>
    <dgm:cxn modelId="{51570DAB-AB84-4B1D-9B56-40C5440B0504}" type="presParOf" srcId="{5F4B4EFE-ECA6-4FC0-926E-6E9E0C52D6C2}" destId="{A21C4019-8609-4862-A42E-54F68E409306}" srcOrd="0" destOrd="0" presId="urn:microsoft.com/office/officeart/2005/8/layout/process1"/>
    <dgm:cxn modelId="{FF05A896-32EF-4BDB-BB8D-461AF049E39A}" type="presParOf" srcId="{1F66896C-57A0-44E0-ABAF-454B34081730}" destId="{A9FA1C1E-D917-4650-A8E1-706683788EBB}" srcOrd="2" destOrd="0" presId="urn:microsoft.com/office/officeart/2005/8/layout/process1"/>
    <dgm:cxn modelId="{32E48C00-7CE7-4132-B690-0B6FB5BC68AB}" type="presParOf" srcId="{1F66896C-57A0-44E0-ABAF-454B34081730}" destId="{3D7D09DC-B5A6-4EBE-AF1E-13ED07EA6ABD}" srcOrd="3" destOrd="0" presId="urn:microsoft.com/office/officeart/2005/8/layout/process1"/>
    <dgm:cxn modelId="{C9C57746-DA98-4B8B-9ED2-4501C2D5EE11}" type="presParOf" srcId="{3D7D09DC-B5A6-4EBE-AF1E-13ED07EA6ABD}" destId="{6587193B-B8D8-4B0C-90F1-36E770F15D02}" srcOrd="0" destOrd="0" presId="urn:microsoft.com/office/officeart/2005/8/layout/process1"/>
    <dgm:cxn modelId="{1B3CCD6A-1EC2-405C-8B72-5FA86BC0A8B0}" type="presParOf" srcId="{1F66896C-57A0-44E0-ABAF-454B34081730}" destId="{0F991548-8AA4-46DE-8B77-50C658F909A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9D8-2E7E-4E12-A092-5AE62F559DE3}">
      <dsp:nvSpPr>
        <dsp:cNvPr id="0" name=""/>
        <dsp:cNvSpPr/>
      </dsp:nvSpPr>
      <dsp:spPr>
        <a:xfrm>
          <a:off x="0" y="305079"/>
          <a:ext cx="8610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356AC-122B-41AA-A068-4A9BC09374D7}">
      <dsp:nvSpPr>
        <dsp:cNvPr id="0" name=""/>
        <dsp:cNvSpPr/>
      </dsp:nvSpPr>
      <dsp:spPr>
        <a:xfrm>
          <a:off x="430530" y="39399"/>
          <a:ext cx="60274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планирование, организация и управление транспортировкой товаров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469" y="65338"/>
        <a:ext cx="5975542" cy="479482"/>
      </dsp:txXfrm>
    </dsp:sp>
    <dsp:sp modelId="{62CA3FC9-2897-4181-BEFE-3B81D8FBB794}">
      <dsp:nvSpPr>
        <dsp:cNvPr id="0" name=""/>
        <dsp:cNvSpPr/>
      </dsp:nvSpPr>
      <dsp:spPr>
        <a:xfrm>
          <a:off x="0" y="1121559"/>
          <a:ext cx="8610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3D9A90-35F6-4CB7-983D-CCD07591A0E6}">
      <dsp:nvSpPr>
        <dsp:cNvPr id="0" name=""/>
        <dsp:cNvSpPr/>
      </dsp:nvSpPr>
      <dsp:spPr>
        <a:xfrm>
          <a:off x="430530" y="855879"/>
          <a:ext cx="60274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товарными запасами; получение заказов на поставку продукции и их эффективная обработка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469" y="881818"/>
        <a:ext cx="5975542" cy="479482"/>
      </dsp:txXfrm>
    </dsp:sp>
    <dsp:sp modelId="{73511700-D801-406A-914D-069E9E96E5B1}">
      <dsp:nvSpPr>
        <dsp:cNvPr id="0" name=""/>
        <dsp:cNvSpPr/>
      </dsp:nvSpPr>
      <dsp:spPr>
        <a:xfrm>
          <a:off x="0" y="1938039"/>
          <a:ext cx="8610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A347B-47B3-4247-BC7A-1F52E9192D8C}">
      <dsp:nvSpPr>
        <dsp:cNvPr id="0" name=""/>
        <dsp:cNvSpPr/>
      </dsp:nvSpPr>
      <dsp:spPr>
        <a:xfrm>
          <a:off x="430530" y="1672359"/>
          <a:ext cx="60274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комплектация и упаковка товаров; организация отгрузки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469" y="1698298"/>
        <a:ext cx="5975542" cy="479482"/>
      </dsp:txXfrm>
    </dsp:sp>
    <dsp:sp modelId="{FD0FFECD-B066-43C3-9A65-4BED58D9E0DC}">
      <dsp:nvSpPr>
        <dsp:cNvPr id="0" name=""/>
        <dsp:cNvSpPr/>
      </dsp:nvSpPr>
      <dsp:spPr>
        <a:xfrm>
          <a:off x="0" y="2754520"/>
          <a:ext cx="8610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86ECF-93B6-4A06-B9AE-DE927D968D06}">
      <dsp:nvSpPr>
        <dsp:cNvPr id="0" name=""/>
        <dsp:cNvSpPr/>
      </dsp:nvSpPr>
      <dsp:spPr>
        <a:xfrm>
          <a:off x="430530" y="2488839"/>
          <a:ext cx="60274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доставкой и контроль над выполнением транспортных операций в логистических цепях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469" y="2514778"/>
        <a:ext cx="5975542" cy="479482"/>
      </dsp:txXfrm>
    </dsp:sp>
    <dsp:sp modelId="{C1F90B16-7639-4004-B514-E7F80F6DF6F7}">
      <dsp:nvSpPr>
        <dsp:cNvPr id="0" name=""/>
        <dsp:cNvSpPr/>
      </dsp:nvSpPr>
      <dsp:spPr>
        <a:xfrm>
          <a:off x="0" y="3571000"/>
          <a:ext cx="86106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816D3-3561-4805-BDDF-F364643CC27B}">
      <dsp:nvSpPr>
        <dsp:cNvPr id="0" name=""/>
        <dsp:cNvSpPr/>
      </dsp:nvSpPr>
      <dsp:spPr>
        <a:xfrm>
          <a:off x="430530" y="3305320"/>
          <a:ext cx="602742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822" tIns="0" rIns="2278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планирование, организация и управление логистическим сервисом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469" y="3331259"/>
        <a:ext cx="5975542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219F0-ACF5-4574-AA2F-B95AD68AE1FF}">
      <dsp:nvSpPr>
        <dsp:cNvPr id="0" name=""/>
        <dsp:cNvSpPr/>
      </dsp:nvSpPr>
      <dsp:spPr>
        <a:xfrm>
          <a:off x="11556" y="703720"/>
          <a:ext cx="2219759" cy="26565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подчинение процесса управления материальными и информационными потоками целям и задачам маркетинга;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571" y="768735"/>
        <a:ext cx="2089729" cy="2526528"/>
      </dsp:txXfrm>
    </dsp:sp>
    <dsp:sp modelId="{5F4B4EFE-ECA6-4FC0-926E-6E9E0C52D6C2}">
      <dsp:nvSpPr>
        <dsp:cNvPr id="0" name=""/>
        <dsp:cNvSpPr/>
      </dsp:nvSpPr>
      <dsp:spPr>
        <a:xfrm>
          <a:off x="2453292" y="1756749"/>
          <a:ext cx="470589" cy="550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53292" y="1866849"/>
        <a:ext cx="329412" cy="330300"/>
      </dsp:txXfrm>
    </dsp:sp>
    <dsp:sp modelId="{A9FA1C1E-D917-4650-A8E1-706683788EBB}">
      <dsp:nvSpPr>
        <dsp:cNvPr id="0" name=""/>
        <dsp:cNvSpPr/>
      </dsp:nvSpPr>
      <dsp:spPr>
        <a:xfrm>
          <a:off x="3119220" y="703720"/>
          <a:ext cx="2219759" cy="26565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взаимосвязь процесса распределения с процессами производства и закупок (в плане управления материальными потоками);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84235" y="768735"/>
        <a:ext cx="2089729" cy="2526528"/>
      </dsp:txXfrm>
    </dsp:sp>
    <dsp:sp modelId="{3D7D09DC-B5A6-4EBE-AF1E-13ED07EA6ABD}">
      <dsp:nvSpPr>
        <dsp:cNvPr id="0" name=""/>
        <dsp:cNvSpPr/>
      </dsp:nvSpPr>
      <dsp:spPr>
        <a:xfrm>
          <a:off x="5560955" y="1756749"/>
          <a:ext cx="470589" cy="550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60955" y="1866849"/>
        <a:ext cx="329412" cy="330300"/>
      </dsp:txXfrm>
    </dsp:sp>
    <dsp:sp modelId="{0F991548-8AA4-46DE-8B77-50C658F909A9}">
      <dsp:nvSpPr>
        <dsp:cNvPr id="0" name=""/>
        <dsp:cNvSpPr/>
      </dsp:nvSpPr>
      <dsp:spPr>
        <a:xfrm>
          <a:off x="6226883" y="703720"/>
          <a:ext cx="2219759" cy="26565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♦ взаимосвязь всех функций внутри самого сбыта.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1898" y="768735"/>
        <a:ext cx="2089729" cy="2526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33375"/>
            <a:ext cx="7696200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62000" y="1773238"/>
            <a:ext cx="7696200" cy="4751387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9E0FBE-0ABE-4EB8-A254-10C35E3984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366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C7E64A-79CE-490F-A249-215A919E97D7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9844A2-D19B-46B9-8B82-8F2F67EB1A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Распределительная (сбытовая) логистика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и задачи распределительной логистики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Каналы распределения товаров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Правила распределительной логистики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60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332656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 распределения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путь, по которому товары движутся от производителя к потребителю. Выбранные каналы непосредственно влияют на скорость, время, эффективность движения и сохранность продукции при ее доставке от производителя к конечному потреби­телю. При этом организации или лица, составляющие канал, выпол­няют ряд важных функций: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проводят исследовательскую работу по сбору информации, необходимой для планирования распределения продукции и услуг;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стимулируют сбыт путем создания и распространения информации о товарах;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устанавливают контакты с потенциальными покупателями;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приспосабливают товар к требованиям покупателей;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проводят переговоры с потенциальными потребителями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 организуют товародвижение (транспортировка и складирова­ние);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финансируют движение товаров по каналу распределения;</a:t>
            </a: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 принимают на себя риски, связанные с функционированием канала.</a:t>
            </a:r>
          </a:p>
        </p:txBody>
      </p:sp>
    </p:spTree>
    <p:extLst>
      <p:ext uri="{BB962C8B-B14F-4D97-AF65-F5344CB8AC3E}">
        <p14:creationId xmlns:p14="http://schemas.microsoft.com/office/powerpoint/2010/main" val="3945078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00808"/>
            <a:ext cx="8229600" cy="4495800"/>
          </a:xfrm>
        </p:spPr>
        <p:txBody>
          <a:bodyPr/>
          <a:lstStyle/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сократить объем работ и финансовые средства на распределение продукции;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вкладывать сэкономленные средства в основное производство;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продавать продукцию более эффективными способами;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эффективно доводить продукцию до целевых рынков. </a:t>
            </a:r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229600" cy="1143000"/>
          </a:xfrm>
        </p:spPr>
        <p:txBody>
          <a:bodyPr/>
          <a:lstStyle/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посредников при распределении продукции позволяет производителям:</a:t>
            </a:r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3971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Они состоят из независимого производителя и одного или нескольких независимых посредников. Каждый участник канала представляет собой отдельное предприятие, стремящееся обеспечить себе максимальную прибыль. Максимально возможная прибыль отдельного участника канала может идти в ущерб максимальному извлечению прибыли системой в целом, так как ни один из членов канала не имеет полного или достаточного контроля над деятельностью остальных членов. </a:t>
            </a:r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каналы распределения являются горизонтальными.</a:t>
            </a:r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3279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715000"/>
            <a:ext cx="8229600" cy="1143000"/>
          </a:xfrm>
        </p:spPr>
        <p:txBody>
          <a:bodyPr/>
          <a:lstStyle/>
          <a:p>
            <a:pPr algn="r"/>
            <a:r>
              <a:rPr lang="ru-RU" altLang="ru-RU" sz="3200" b="1" dirty="0"/>
              <a:t>Виды распределительных каналов в зависимости от числа уровней</a:t>
            </a:r>
            <a:r>
              <a:rPr lang="ru-RU" altLang="ru-RU" sz="3200" dirty="0"/>
              <a:t> </a:t>
            </a:r>
          </a:p>
        </p:txBody>
      </p:sp>
      <p:sp>
        <p:nvSpPr>
          <p:cNvPr id="51404" name="Rectangle 204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323528" y="620688"/>
            <a:ext cx="8496944" cy="4896544"/>
            <a:chOff x="234" y="1435"/>
            <a:chExt cx="9540" cy="5279"/>
          </a:xfrm>
        </p:grpSpPr>
        <p:sp>
          <p:nvSpPr>
            <p:cNvPr id="51403" name="Rectangle 203"/>
            <p:cNvSpPr>
              <a:spLocks noChangeArrowheads="1"/>
            </p:cNvSpPr>
            <p:nvPr/>
          </p:nvSpPr>
          <p:spPr bwMode="auto">
            <a:xfrm>
              <a:off x="1494" y="2170"/>
              <a:ext cx="1625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Производитель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402" name="Rectangle 202"/>
            <p:cNvSpPr>
              <a:spLocks noChangeArrowheads="1"/>
            </p:cNvSpPr>
            <p:nvPr/>
          </p:nvSpPr>
          <p:spPr bwMode="auto">
            <a:xfrm>
              <a:off x="8147" y="2170"/>
              <a:ext cx="1627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Потребитель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401" name="Line 201"/>
            <p:cNvSpPr>
              <a:spLocks noChangeShapeType="1"/>
            </p:cNvSpPr>
            <p:nvPr/>
          </p:nvSpPr>
          <p:spPr bwMode="auto">
            <a:xfrm>
              <a:off x="2825" y="1855"/>
              <a:ext cx="5470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graphicFrame>
          <p:nvGraphicFramePr>
            <p:cNvPr id="51400" name="Object 200"/>
            <p:cNvGraphicFramePr>
              <a:graphicFrameLocks/>
            </p:cNvGraphicFramePr>
            <p:nvPr/>
          </p:nvGraphicFramePr>
          <p:xfrm>
            <a:off x="1642" y="1540"/>
            <a:ext cx="103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6" r:id="rId3" imgW="5905500" imgH="3697288" progId="Unknown">
                    <p:embed/>
                  </p:oleObj>
                </mc:Choice>
                <mc:Fallback>
                  <p:oleObj r:id="rId3" imgW="5905500" imgH="3697288" progId="Unknown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2" y="1540"/>
                          <a:ext cx="103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0000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360" name="Group 160"/>
            <p:cNvGrpSpPr>
              <a:grpSpLocks/>
            </p:cNvGrpSpPr>
            <p:nvPr/>
          </p:nvGrpSpPr>
          <p:grpSpPr bwMode="auto">
            <a:xfrm>
              <a:off x="8590" y="1435"/>
              <a:ext cx="740" cy="608"/>
              <a:chOff x="3464" y="2090"/>
              <a:chExt cx="1165" cy="853"/>
            </a:xfrm>
          </p:grpSpPr>
          <p:sp>
            <p:nvSpPr>
              <p:cNvPr id="51399" name="Freeform 199"/>
              <p:cNvSpPr>
                <a:spLocks/>
              </p:cNvSpPr>
              <p:nvPr/>
            </p:nvSpPr>
            <p:spPr bwMode="auto">
              <a:xfrm>
                <a:off x="3874" y="2514"/>
                <a:ext cx="106" cy="403"/>
              </a:xfrm>
              <a:custGeom>
                <a:avLst/>
                <a:gdLst>
                  <a:gd name="T0" fmla="*/ 0 w 106"/>
                  <a:gd name="T1" fmla="*/ 396 h 403"/>
                  <a:gd name="T2" fmla="*/ 25 w 106"/>
                  <a:gd name="T3" fmla="*/ 389 h 403"/>
                  <a:gd name="T4" fmla="*/ 29 w 106"/>
                  <a:gd name="T5" fmla="*/ 389 h 403"/>
                  <a:gd name="T6" fmla="*/ 105 w 106"/>
                  <a:gd name="T7" fmla="*/ 402 h 403"/>
                  <a:gd name="T8" fmla="*/ 105 w 106"/>
                  <a:gd name="T9" fmla="*/ 0 h 403"/>
                  <a:gd name="T10" fmla="*/ 0 w 106"/>
                  <a:gd name="T11" fmla="*/ 0 h 403"/>
                  <a:gd name="T12" fmla="*/ 0 w 106"/>
                  <a:gd name="T13" fmla="*/ 396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403">
                    <a:moveTo>
                      <a:pt x="0" y="396"/>
                    </a:moveTo>
                    <a:lnTo>
                      <a:pt x="25" y="389"/>
                    </a:lnTo>
                    <a:lnTo>
                      <a:pt x="29" y="389"/>
                    </a:lnTo>
                    <a:lnTo>
                      <a:pt x="105" y="402"/>
                    </a:lnTo>
                    <a:lnTo>
                      <a:pt x="105" y="0"/>
                    </a:lnTo>
                    <a:lnTo>
                      <a:pt x="0" y="0"/>
                    </a:lnTo>
                    <a:lnTo>
                      <a:pt x="0" y="396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8" name="Freeform 198"/>
              <p:cNvSpPr>
                <a:spLocks/>
              </p:cNvSpPr>
              <p:nvPr/>
            </p:nvSpPr>
            <p:spPr bwMode="auto">
              <a:xfrm>
                <a:off x="3909" y="2090"/>
                <a:ext cx="402" cy="168"/>
              </a:xfrm>
              <a:custGeom>
                <a:avLst/>
                <a:gdLst>
                  <a:gd name="T0" fmla="*/ 0 w 402"/>
                  <a:gd name="T1" fmla="*/ 167 h 168"/>
                  <a:gd name="T2" fmla="*/ 0 w 402"/>
                  <a:gd name="T3" fmla="*/ 109 h 168"/>
                  <a:gd name="T4" fmla="*/ 287 w 402"/>
                  <a:gd name="T5" fmla="*/ 0 h 168"/>
                  <a:gd name="T6" fmla="*/ 401 w 402"/>
                  <a:gd name="T7" fmla="*/ 61 h 168"/>
                  <a:gd name="T8" fmla="*/ 401 w 402"/>
                  <a:gd name="T9" fmla="*/ 87 h 168"/>
                  <a:gd name="T10" fmla="*/ 0 w 402"/>
                  <a:gd name="T11" fmla="*/ 167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2" h="168">
                    <a:moveTo>
                      <a:pt x="0" y="167"/>
                    </a:moveTo>
                    <a:lnTo>
                      <a:pt x="0" y="109"/>
                    </a:lnTo>
                    <a:lnTo>
                      <a:pt x="287" y="0"/>
                    </a:lnTo>
                    <a:lnTo>
                      <a:pt x="401" y="61"/>
                    </a:lnTo>
                    <a:lnTo>
                      <a:pt x="401" y="87"/>
                    </a:lnTo>
                    <a:lnTo>
                      <a:pt x="0" y="16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7" name="Freeform 197"/>
              <p:cNvSpPr>
                <a:spLocks/>
              </p:cNvSpPr>
              <p:nvPr/>
            </p:nvSpPr>
            <p:spPr bwMode="auto">
              <a:xfrm>
                <a:off x="4196" y="2090"/>
                <a:ext cx="2" cy="63"/>
              </a:xfrm>
              <a:custGeom>
                <a:avLst/>
                <a:gdLst>
                  <a:gd name="T0" fmla="*/ 0 w 2"/>
                  <a:gd name="T1" fmla="*/ 0 h 63"/>
                  <a:gd name="T2" fmla="*/ 0 w 2"/>
                  <a:gd name="T3" fmla="*/ 61 h 63"/>
                  <a:gd name="T4" fmla="*/ 1 w 2"/>
                  <a:gd name="T5" fmla="*/ 62 h 63"/>
                  <a:gd name="T6" fmla="*/ 1 w 2"/>
                  <a:gd name="T7" fmla="*/ 1 h 63"/>
                  <a:gd name="T8" fmla="*/ 0 w 2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3">
                    <a:moveTo>
                      <a:pt x="0" y="0"/>
                    </a:moveTo>
                    <a:lnTo>
                      <a:pt x="0" y="61"/>
                    </a:lnTo>
                    <a:lnTo>
                      <a:pt x="1" y="62"/>
                    </a:lnTo>
                    <a:lnTo>
                      <a:pt x="1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6" name="Freeform 196"/>
              <p:cNvSpPr>
                <a:spLocks/>
              </p:cNvSpPr>
              <p:nvPr/>
            </p:nvSpPr>
            <p:spPr bwMode="auto">
              <a:xfrm>
                <a:off x="3585" y="2136"/>
                <a:ext cx="814" cy="700"/>
              </a:xfrm>
              <a:custGeom>
                <a:avLst/>
                <a:gdLst>
                  <a:gd name="T0" fmla="*/ 651 w 814"/>
                  <a:gd name="T1" fmla="*/ 0 h 700"/>
                  <a:gd name="T2" fmla="*/ 0 w 814"/>
                  <a:gd name="T3" fmla="*/ 231 h 700"/>
                  <a:gd name="T4" fmla="*/ 0 w 814"/>
                  <a:gd name="T5" fmla="*/ 699 h 700"/>
                  <a:gd name="T6" fmla="*/ 309 w 814"/>
                  <a:gd name="T7" fmla="*/ 699 h 700"/>
                  <a:gd name="T8" fmla="*/ 309 w 814"/>
                  <a:gd name="T9" fmla="*/ 395 h 700"/>
                  <a:gd name="T10" fmla="*/ 813 w 814"/>
                  <a:gd name="T11" fmla="*/ 301 h 700"/>
                  <a:gd name="T12" fmla="*/ 813 w 814"/>
                  <a:gd name="T13" fmla="*/ 80 h 700"/>
                  <a:gd name="T14" fmla="*/ 651 w 814"/>
                  <a:gd name="T15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14" h="700">
                    <a:moveTo>
                      <a:pt x="651" y="0"/>
                    </a:moveTo>
                    <a:lnTo>
                      <a:pt x="0" y="231"/>
                    </a:lnTo>
                    <a:lnTo>
                      <a:pt x="0" y="699"/>
                    </a:lnTo>
                    <a:lnTo>
                      <a:pt x="309" y="699"/>
                    </a:lnTo>
                    <a:lnTo>
                      <a:pt x="309" y="395"/>
                    </a:lnTo>
                    <a:lnTo>
                      <a:pt x="813" y="301"/>
                    </a:lnTo>
                    <a:lnTo>
                      <a:pt x="813" y="80"/>
                    </a:lnTo>
                    <a:lnTo>
                      <a:pt x="651" y="0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5" name="Line 195"/>
              <p:cNvSpPr>
                <a:spLocks noChangeShapeType="1"/>
              </p:cNvSpPr>
              <p:nvPr/>
            </p:nvSpPr>
            <p:spPr bwMode="auto">
              <a:xfrm flipV="1">
                <a:off x="4236" y="2132"/>
                <a:ext cx="0" cy="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94" name="Freeform 194"/>
              <p:cNvSpPr>
                <a:spLocks/>
              </p:cNvSpPr>
              <p:nvPr/>
            </p:nvSpPr>
            <p:spPr bwMode="auto">
              <a:xfrm>
                <a:off x="3605" y="2178"/>
                <a:ext cx="619" cy="227"/>
              </a:xfrm>
              <a:custGeom>
                <a:avLst/>
                <a:gdLst>
                  <a:gd name="T0" fmla="*/ 0 w 619"/>
                  <a:gd name="T1" fmla="*/ 208 h 227"/>
                  <a:gd name="T2" fmla="*/ 618 w 619"/>
                  <a:gd name="T3" fmla="*/ 0 h 227"/>
                  <a:gd name="T4" fmla="*/ 618 w 619"/>
                  <a:gd name="T5" fmla="*/ 31 h 227"/>
                  <a:gd name="T6" fmla="*/ 0 w 619"/>
                  <a:gd name="T7" fmla="*/ 226 h 227"/>
                  <a:gd name="T8" fmla="*/ 0 w 619"/>
                  <a:gd name="T9" fmla="*/ 208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27">
                    <a:moveTo>
                      <a:pt x="0" y="208"/>
                    </a:moveTo>
                    <a:lnTo>
                      <a:pt x="618" y="0"/>
                    </a:lnTo>
                    <a:lnTo>
                      <a:pt x="618" y="31"/>
                    </a:lnTo>
                    <a:lnTo>
                      <a:pt x="0" y="226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3" name="Freeform 193"/>
              <p:cNvSpPr>
                <a:spLocks/>
              </p:cNvSpPr>
              <p:nvPr/>
            </p:nvSpPr>
            <p:spPr bwMode="auto">
              <a:xfrm>
                <a:off x="3605" y="2236"/>
                <a:ext cx="619" cy="208"/>
              </a:xfrm>
              <a:custGeom>
                <a:avLst/>
                <a:gdLst>
                  <a:gd name="T0" fmla="*/ 0 w 619"/>
                  <a:gd name="T1" fmla="*/ 189 h 208"/>
                  <a:gd name="T2" fmla="*/ 618 w 619"/>
                  <a:gd name="T3" fmla="*/ 0 h 208"/>
                  <a:gd name="T4" fmla="*/ 618 w 619"/>
                  <a:gd name="T5" fmla="*/ 28 h 208"/>
                  <a:gd name="T6" fmla="*/ 0 w 619"/>
                  <a:gd name="T7" fmla="*/ 207 h 208"/>
                  <a:gd name="T8" fmla="*/ 0 w 619"/>
                  <a:gd name="T9" fmla="*/ 189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08">
                    <a:moveTo>
                      <a:pt x="0" y="189"/>
                    </a:moveTo>
                    <a:lnTo>
                      <a:pt x="618" y="0"/>
                    </a:lnTo>
                    <a:lnTo>
                      <a:pt x="618" y="28"/>
                    </a:lnTo>
                    <a:lnTo>
                      <a:pt x="0" y="2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2" name="Freeform 192"/>
              <p:cNvSpPr>
                <a:spLocks/>
              </p:cNvSpPr>
              <p:nvPr/>
            </p:nvSpPr>
            <p:spPr bwMode="auto">
              <a:xfrm>
                <a:off x="3605" y="2296"/>
                <a:ext cx="619" cy="189"/>
              </a:xfrm>
              <a:custGeom>
                <a:avLst/>
                <a:gdLst>
                  <a:gd name="T0" fmla="*/ 0 w 619"/>
                  <a:gd name="T1" fmla="*/ 169 h 189"/>
                  <a:gd name="T2" fmla="*/ 618 w 619"/>
                  <a:gd name="T3" fmla="*/ 0 h 189"/>
                  <a:gd name="T4" fmla="*/ 618 w 619"/>
                  <a:gd name="T5" fmla="*/ 26 h 189"/>
                  <a:gd name="T6" fmla="*/ 0 w 619"/>
                  <a:gd name="T7" fmla="*/ 188 h 189"/>
                  <a:gd name="T8" fmla="*/ 0 w 619"/>
                  <a:gd name="T9" fmla="*/ 16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89">
                    <a:moveTo>
                      <a:pt x="0" y="169"/>
                    </a:moveTo>
                    <a:lnTo>
                      <a:pt x="618" y="0"/>
                    </a:lnTo>
                    <a:lnTo>
                      <a:pt x="618" y="26"/>
                    </a:lnTo>
                    <a:lnTo>
                      <a:pt x="0" y="188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1" name="Freeform 191"/>
              <p:cNvSpPr>
                <a:spLocks/>
              </p:cNvSpPr>
              <p:nvPr/>
            </p:nvSpPr>
            <p:spPr bwMode="auto">
              <a:xfrm>
                <a:off x="3605" y="2350"/>
                <a:ext cx="619" cy="178"/>
              </a:xfrm>
              <a:custGeom>
                <a:avLst/>
                <a:gdLst>
                  <a:gd name="T0" fmla="*/ 0 w 619"/>
                  <a:gd name="T1" fmla="*/ 157 h 178"/>
                  <a:gd name="T2" fmla="*/ 618 w 619"/>
                  <a:gd name="T3" fmla="*/ 0 h 178"/>
                  <a:gd name="T4" fmla="*/ 618 w 619"/>
                  <a:gd name="T5" fmla="*/ 30 h 178"/>
                  <a:gd name="T6" fmla="*/ 0 w 619"/>
                  <a:gd name="T7" fmla="*/ 177 h 178"/>
                  <a:gd name="T8" fmla="*/ 0 w 619"/>
                  <a:gd name="T9" fmla="*/ 15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78">
                    <a:moveTo>
                      <a:pt x="0" y="157"/>
                    </a:moveTo>
                    <a:lnTo>
                      <a:pt x="618" y="0"/>
                    </a:lnTo>
                    <a:lnTo>
                      <a:pt x="618" y="30"/>
                    </a:lnTo>
                    <a:lnTo>
                      <a:pt x="0" y="177"/>
                    </a:lnTo>
                    <a:lnTo>
                      <a:pt x="0" y="15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90" name="Freeform 190"/>
              <p:cNvSpPr>
                <a:spLocks/>
              </p:cNvSpPr>
              <p:nvPr/>
            </p:nvSpPr>
            <p:spPr bwMode="auto">
              <a:xfrm>
                <a:off x="3605" y="2409"/>
                <a:ext cx="619" cy="160"/>
              </a:xfrm>
              <a:custGeom>
                <a:avLst/>
                <a:gdLst>
                  <a:gd name="T0" fmla="*/ 0 w 619"/>
                  <a:gd name="T1" fmla="*/ 140 h 160"/>
                  <a:gd name="T2" fmla="*/ 618 w 619"/>
                  <a:gd name="T3" fmla="*/ 0 h 160"/>
                  <a:gd name="T4" fmla="*/ 618 w 619"/>
                  <a:gd name="T5" fmla="*/ 29 h 160"/>
                  <a:gd name="T6" fmla="*/ 0 w 619"/>
                  <a:gd name="T7" fmla="*/ 159 h 160"/>
                  <a:gd name="T8" fmla="*/ 0 w 619"/>
                  <a:gd name="T9" fmla="*/ 14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60">
                    <a:moveTo>
                      <a:pt x="0" y="140"/>
                    </a:moveTo>
                    <a:lnTo>
                      <a:pt x="618" y="0"/>
                    </a:lnTo>
                    <a:lnTo>
                      <a:pt x="618" y="29"/>
                    </a:lnTo>
                    <a:lnTo>
                      <a:pt x="0" y="159"/>
                    </a:lnTo>
                    <a:lnTo>
                      <a:pt x="0" y="14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9" name="Freeform 189"/>
              <p:cNvSpPr>
                <a:spLocks/>
              </p:cNvSpPr>
              <p:nvPr/>
            </p:nvSpPr>
            <p:spPr bwMode="auto">
              <a:xfrm>
                <a:off x="3605" y="2534"/>
                <a:ext cx="287" cy="77"/>
              </a:xfrm>
              <a:custGeom>
                <a:avLst/>
                <a:gdLst>
                  <a:gd name="T0" fmla="*/ 286 w 287"/>
                  <a:gd name="T1" fmla="*/ 0 h 77"/>
                  <a:gd name="T2" fmla="*/ 0 w 287"/>
                  <a:gd name="T3" fmla="*/ 56 h 77"/>
                  <a:gd name="T4" fmla="*/ 0 w 287"/>
                  <a:gd name="T5" fmla="*/ 76 h 77"/>
                  <a:gd name="T6" fmla="*/ 286 w 287"/>
                  <a:gd name="T7" fmla="*/ 26 h 77"/>
                  <a:gd name="T8" fmla="*/ 286 w 287"/>
                  <a:gd name="T9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77">
                    <a:moveTo>
                      <a:pt x="286" y="0"/>
                    </a:moveTo>
                    <a:lnTo>
                      <a:pt x="0" y="56"/>
                    </a:lnTo>
                    <a:lnTo>
                      <a:pt x="0" y="76"/>
                    </a:lnTo>
                    <a:lnTo>
                      <a:pt x="286" y="26"/>
                    </a:lnTo>
                    <a:lnTo>
                      <a:pt x="286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8" name="Freeform 188"/>
              <p:cNvSpPr>
                <a:spLocks/>
              </p:cNvSpPr>
              <p:nvPr/>
            </p:nvSpPr>
            <p:spPr bwMode="auto">
              <a:xfrm>
                <a:off x="3605" y="2592"/>
                <a:ext cx="251" cy="61"/>
              </a:xfrm>
              <a:custGeom>
                <a:avLst/>
                <a:gdLst>
                  <a:gd name="T0" fmla="*/ 0 w 251"/>
                  <a:gd name="T1" fmla="*/ 41 h 61"/>
                  <a:gd name="T2" fmla="*/ 246 w 251"/>
                  <a:gd name="T3" fmla="*/ 0 h 61"/>
                  <a:gd name="T4" fmla="*/ 250 w 251"/>
                  <a:gd name="T5" fmla="*/ 22 h 61"/>
                  <a:gd name="T6" fmla="*/ 0 w 251"/>
                  <a:gd name="T7" fmla="*/ 60 h 61"/>
                  <a:gd name="T8" fmla="*/ 0 w 251"/>
                  <a:gd name="T9" fmla="*/ 4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1" h="61">
                    <a:moveTo>
                      <a:pt x="0" y="41"/>
                    </a:moveTo>
                    <a:lnTo>
                      <a:pt x="246" y="0"/>
                    </a:lnTo>
                    <a:lnTo>
                      <a:pt x="250" y="22"/>
                    </a:lnTo>
                    <a:lnTo>
                      <a:pt x="0" y="60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7" name="Freeform 187"/>
              <p:cNvSpPr>
                <a:spLocks/>
              </p:cNvSpPr>
              <p:nvPr/>
            </p:nvSpPr>
            <p:spPr bwMode="auto">
              <a:xfrm>
                <a:off x="3605" y="2639"/>
                <a:ext cx="247" cy="56"/>
              </a:xfrm>
              <a:custGeom>
                <a:avLst/>
                <a:gdLst>
                  <a:gd name="T0" fmla="*/ 0 w 247"/>
                  <a:gd name="T1" fmla="*/ 35 h 56"/>
                  <a:gd name="T2" fmla="*/ 246 w 247"/>
                  <a:gd name="T3" fmla="*/ 0 h 56"/>
                  <a:gd name="T4" fmla="*/ 246 w 247"/>
                  <a:gd name="T5" fmla="*/ 23 h 56"/>
                  <a:gd name="T6" fmla="*/ 0 w 247"/>
                  <a:gd name="T7" fmla="*/ 55 h 56"/>
                  <a:gd name="T8" fmla="*/ 0 w 247"/>
                  <a:gd name="T9" fmla="*/ 3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56">
                    <a:moveTo>
                      <a:pt x="0" y="35"/>
                    </a:moveTo>
                    <a:lnTo>
                      <a:pt x="246" y="0"/>
                    </a:lnTo>
                    <a:lnTo>
                      <a:pt x="246" y="23"/>
                    </a:lnTo>
                    <a:lnTo>
                      <a:pt x="0" y="55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6" name="Freeform 186"/>
              <p:cNvSpPr>
                <a:spLocks/>
              </p:cNvSpPr>
              <p:nvPr/>
            </p:nvSpPr>
            <p:spPr bwMode="auto">
              <a:xfrm>
                <a:off x="3642" y="2692"/>
                <a:ext cx="208" cy="39"/>
              </a:xfrm>
              <a:custGeom>
                <a:avLst/>
                <a:gdLst>
                  <a:gd name="T0" fmla="*/ 0 w 208"/>
                  <a:gd name="T1" fmla="*/ 21 h 39"/>
                  <a:gd name="T2" fmla="*/ 207 w 208"/>
                  <a:gd name="T3" fmla="*/ 0 h 39"/>
                  <a:gd name="T4" fmla="*/ 207 w 208"/>
                  <a:gd name="T5" fmla="*/ 22 h 39"/>
                  <a:gd name="T6" fmla="*/ 30 w 208"/>
                  <a:gd name="T7" fmla="*/ 38 h 39"/>
                  <a:gd name="T8" fmla="*/ 0 w 208"/>
                  <a:gd name="T9" fmla="*/ 21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39">
                    <a:moveTo>
                      <a:pt x="0" y="21"/>
                    </a:moveTo>
                    <a:lnTo>
                      <a:pt x="207" y="0"/>
                    </a:lnTo>
                    <a:lnTo>
                      <a:pt x="207" y="22"/>
                    </a:lnTo>
                    <a:lnTo>
                      <a:pt x="30" y="38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5" name="Freeform 185"/>
              <p:cNvSpPr>
                <a:spLocks/>
              </p:cNvSpPr>
              <p:nvPr/>
            </p:nvSpPr>
            <p:spPr bwMode="auto">
              <a:xfrm>
                <a:off x="3845" y="2541"/>
                <a:ext cx="50" cy="366"/>
              </a:xfrm>
              <a:custGeom>
                <a:avLst/>
                <a:gdLst>
                  <a:gd name="T0" fmla="*/ 0 w 50"/>
                  <a:gd name="T1" fmla="*/ 365 h 366"/>
                  <a:gd name="T2" fmla="*/ 0 w 50"/>
                  <a:gd name="T3" fmla="*/ 9 h 366"/>
                  <a:gd name="T4" fmla="*/ 46 w 50"/>
                  <a:gd name="T5" fmla="*/ 0 h 366"/>
                  <a:gd name="T6" fmla="*/ 49 w 50"/>
                  <a:gd name="T7" fmla="*/ 359 h 366"/>
                  <a:gd name="T8" fmla="*/ 0 w 50"/>
                  <a:gd name="T9" fmla="*/ 365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66">
                    <a:moveTo>
                      <a:pt x="0" y="365"/>
                    </a:moveTo>
                    <a:lnTo>
                      <a:pt x="0" y="9"/>
                    </a:lnTo>
                    <a:lnTo>
                      <a:pt x="46" y="0"/>
                    </a:lnTo>
                    <a:lnTo>
                      <a:pt x="49" y="359"/>
                    </a:lnTo>
                    <a:lnTo>
                      <a:pt x="0" y="365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4" name="Freeform 184"/>
              <p:cNvSpPr>
                <a:spLocks/>
              </p:cNvSpPr>
              <p:nvPr/>
            </p:nvSpPr>
            <p:spPr bwMode="auto">
              <a:xfrm>
                <a:off x="3889" y="2510"/>
                <a:ext cx="84" cy="400"/>
              </a:xfrm>
              <a:custGeom>
                <a:avLst/>
                <a:gdLst>
                  <a:gd name="T0" fmla="*/ 82 w 84"/>
                  <a:gd name="T1" fmla="*/ 0 h 400"/>
                  <a:gd name="T2" fmla="*/ 0 w 84"/>
                  <a:gd name="T3" fmla="*/ 16 h 400"/>
                  <a:gd name="T4" fmla="*/ 0 w 84"/>
                  <a:gd name="T5" fmla="*/ 399 h 400"/>
                  <a:gd name="T6" fmla="*/ 10 w 84"/>
                  <a:gd name="T7" fmla="*/ 393 h 400"/>
                  <a:gd name="T8" fmla="*/ 10 w 84"/>
                  <a:gd name="T9" fmla="*/ 24 h 400"/>
                  <a:gd name="T10" fmla="*/ 83 w 84"/>
                  <a:gd name="T11" fmla="*/ 9 h 400"/>
                  <a:gd name="T12" fmla="*/ 82 w 84"/>
                  <a:gd name="T13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400">
                    <a:moveTo>
                      <a:pt x="82" y="0"/>
                    </a:moveTo>
                    <a:lnTo>
                      <a:pt x="0" y="16"/>
                    </a:lnTo>
                    <a:lnTo>
                      <a:pt x="0" y="399"/>
                    </a:lnTo>
                    <a:lnTo>
                      <a:pt x="10" y="393"/>
                    </a:lnTo>
                    <a:lnTo>
                      <a:pt x="10" y="24"/>
                    </a:lnTo>
                    <a:lnTo>
                      <a:pt x="83" y="9"/>
                    </a:lnTo>
                    <a:lnTo>
                      <a:pt x="8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3" name="Freeform 183"/>
              <p:cNvSpPr>
                <a:spLocks/>
              </p:cNvSpPr>
              <p:nvPr/>
            </p:nvSpPr>
            <p:spPr bwMode="auto">
              <a:xfrm>
                <a:off x="3484" y="2692"/>
                <a:ext cx="392" cy="236"/>
              </a:xfrm>
              <a:custGeom>
                <a:avLst/>
                <a:gdLst>
                  <a:gd name="T0" fmla="*/ 50 w 392"/>
                  <a:gd name="T1" fmla="*/ 208 h 236"/>
                  <a:gd name="T2" fmla="*/ 33 w 392"/>
                  <a:gd name="T3" fmla="*/ 202 h 236"/>
                  <a:gd name="T4" fmla="*/ 38 w 392"/>
                  <a:gd name="T5" fmla="*/ 182 h 236"/>
                  <a:gd name="T6" fmla="*/ 23 w 392"/>
                  <a:gd name="T7" fmla="*/ 173 h 236"/>
                  <a:gd name="T8" fmla="*/ 30 w 392"/>
                  <a:gd name="T9" fmla="*/ 156 h 236"/>
                  <a:gd name="T10" fmla="*/ 13 w 392"/>
                  <a:gd name="T11" fmla="*/ 147 h 236"/>
                  <a:gd name="T12" fmla="*/ 13 w 392"/>
                  <a:gd name="T13" fmla="*/ 128 h 236"/>
                  <a:gd name="T14" fmla="*/ 0 w 392"/>
                  <a:gd name="T15" fmla="*/ 120 h 236"/>
                  <a:gd name="T16" fmla="*/ 15 w 392"/>
                  <a:gd name="T17" fmla="*/ 108 h 236"/>
                  <a:gd name="T18" fmla="*/ 8 w 392"/>
                  <a:gd name="T19" fmla="*/ 94 h 236"/>
                  <a:gd name="T20" fmla="*/ 29 w 392"/>
                  <a:gd name="T21" fmla="*/ 86 h 236"/>
                  <a:gd name="T22" fmla="*/ 45 w 392"/>
                  <a:gd name="T23" fmla="*/ 78 h 236"/>
                  <a:gd name="T24" fmla="*/ 47 w 392"/>
                  <a:gd name="T25" fmla="*/ 67 h 236"/>
                  <a:gd name="T26" fmla="*/ 39 w 392"/>
                  <a:gd name="T27" fmla="*/ 56 h 236"/>
                  <a:gd name="T28" fmla="*/ 47 w 392"/>
                  <a:gd name="T29" fmla="*/ 38 h 236"/>
                  <a:gd name="T30" fmla="*/ 57 w 392"/>
                  <a:gd name="T31" fmla="*/ 25 h 236"/>
                  <a:gd name="T32" fmla="*/ 77 w 392"/>
                  <a:gd name="T33" fmla="*/ 19 h 236"/>
                  <a:gd name="T34" fmla="*/ 97 w 392"/>
                  <a:gd name="T35" fmla="*/ 12 h 236"/>
                  <a:gd name="T36" fmla="*/ 118 w 392"/>
                  <a:gd name="T37" fmla="*/ 7 h 236"/>
                  <a:gd name="T38" fmla="*/ 123 w 392"/>
                  <a:gd name="T39" fmla="*/ 22 h 236"/>
                  <a:gd name="T40" fmla="*/ 141 w 392"/>
                  <a:gd name="T41" fmla="*/ 15 h 236"/>
                  <a:gd name="T42" fmla="*/ 158 w 392"/>
                  <a:gd name="T43" fmla="*/ 25 h 236"/>
                  <a:gd name="T44" fmla="*/ 176 w 392"/>
                  <a:gd name="T45" fmla="*/ 15 h 236"/>
                  <a:gd name="T46" fmla="*/ 191 w 392"/>
                  <a:gd name="T47" fmla="*/ 28 h 236"/>
                  <a:gd name="T48" fmla="*/ 199 w 392"/>
                  <a:gd name="T49" fmla="*/ 47 h 236"/>
                  <a:gd name="T50" fmla="*/ 195 w 392"/>
                  <a:gd name="T51" fmla="*/ 61 h 236"/>
                  <a:gd name="T52" fmla="*/ 219 w 392"/>
                  <a:gd name="T53" fmla="*/ 67 h 236"/>
                  <a:gd name="T54" fmla="*/ 226 w 392"/>
                  <a:gd name="T55" fmla="*/ 45 h 236"/>
                  <a:gd name="T56" fmla="*/ 236 w 392"/>
                  <a:gd name="T57" fmla="*/ 35 h 236"/>
                  <a:gd name="T58" fmla="*/ 244 w 392"/>
                  <a:gd name="T59" fmla="*/ 21 h 236"/>
                  <a:gd name="T60" fmla="*/ 246 w 392"/>
                  <a:gd name="T61" fmla="*/ 2 h 236"/>
                  <a:gd name="T62" fmla="*/ 259 w 392"/>
                  <a:gd name="T63" fmla="*/ 6 h 236"/>
                  <a:gd name="T64" fmla="*/ 259 w 392"/>
                  <a:gd name="T65" fmla="*/ 19 h 236"/>
                  <a:gd name="T66" fmla="*/ 264 w 392"/>
                  <a:gd name="T67" fmla="*/ 31 h 236"/>
                  <a:gd name="T68" fmla="*/ 267 w 392"/>
                  <a:gd name="T69" fmla="*/ 42 h 236"/>
                  <a:gd name="T70" fmla="*/ 273 w 392"/>
                  <a:gd name="T71" fmla="*/ 54 h 236"/>
                  <a:gd name="T72" fmla="*/ 294 w 392"/>
                  <a:gd name="T73" fmla="*/ 55 h 236"/>
                  <a:gd name="T74" fmla="*/ 309 w 392"/>
                  <a:gd name="T75" fmla="*/ 42 h 236"/>
                  <a:gd name="T76" fmla="*/ 319 w 392"/>
                  <a:gd name="T77" fmla="*/ 47 h 236"/>
                  <a:gd name="T78" fmla="*/ 341 w 392"/>
                  <a:gd name="T79" fmla="*/ 51 h 236"/>
                  <a:gd name="T80" fmla="*/ 342 w 392"/>
                  <a:gd name="T81" fmla="*/ 68 h 236"/>
                  <a:gd name="T82" fmla="*/ 343 w 392"/>
                  <a:gd name="T83" fmla="*/ 82 h 236"/>
                  <a:gd name="T84" fmla="*/ 361 w 392"/>
                  <a:gd name="T85" fmla="*/ 89 h 236"/>
                  <a:gd name="T86" fmla="*/ 377 w 392"/>
                  <a:gd name="T87" fmla="*/ 99 h 236"/>
                  <a:gd name="T88" fmla="*/ 381 w 392"/>
                  <a:gd name="T89" fmla="*/ 108 h 236"/>
                  <a:gd name="T90" fmla="*/ 390 w 392"/>
                  <a:gd name="T91" fmla="*/ 121 h 236"/>
                  <a:gd name="T92" fmla="*/ 391 w 392"/>
                  <a:gd name="T93" fmla="*/ 141 h 236"/>
                  <a:gd name="T94" fmla="*/ 383 w 392"/>
                  <a:gd name="T95" fmla="*/ 156 h 236"/>
                  <a:gd name="T96" fmla="*/ 385 w 392"/>
                  <a:gd name="T97" fmla="*/ 169 h 236"/>
                  <a:gd name="T98" fmla="*/ 381 w 392"/>
                  <a:gd name="T99" fmla="*/ 182 h 236"/>
                  <a:gd name="T100" fmla="*/ 381 w 392"/>
                  <a:gd name="T101" fmla="*/ 195 h 236"/>
                  <a:gd name="T102" fmla="*/ 375 w 392"/>
                  <a:gd name="T103" fmla="*/ 200 h 236"/>
                  <a:gd name="T104" fmla="*/ 106 w 392"/>
                  <a:gd name="T10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92" h="236">
                    <a:moveTo>
                      <a:pt x="106" y="235"/>
                    </a:moveTo>
                    <a:lnTo>
                      <a:pt x="50" y="212"/>
                    </a:lnTo>
                    <a:lnTo>
                      <a:pt x="50" y="208"/>
                    </a:lnTo>
                    <a:lnTo>
                      <a:pt x="43" y="204"/>
                    </a:lnTo>
                    <a:lnTo>
                      <a:pt x="36" y="206"/>
                    </a:lnTo>
                    <a:lnTo>
                      <a:pt x="33" y="202"/>
                    </a:lnTo>
                    <a:lnTo>
                      <a:pt x="36" y="195"/>
                    </a:lnTo>
                    <a:lnTo>
                      <a:pt x="35" y="188"/>
                    </a:lnTo>
                    <a:lnTo>
                      <a:pt x="38" y="182"/>
                    </a:lnTo>
                    <a:lnTo>
                      <a:pt x="41" y="175"/>
                    </a:lnTo>
                    <a:lnTo>
                      <a:pt x="30" y="176"/>
                    </a:lnTo>
                    <a:lnTo>
                      <a:pt x="23" y="173"/>
                    </a:lnTo>
                    <a:lnTo>
                      <a:pt x="20" y="167"/>
                    </a:lnTo>
                    <a:lnTo>
                      <a:pt x="23" y="160"/>
                    </a:lnTo>
                    <a:lnTo>
                      <a:pt x="30" y="156"/>
                    </a:lnTo>
                    <a:lnTo>
                      <a:pt x="26" y="150"/>
                    </a:lnTo>
                    <a:lnTo>
                      <a:pt x="20" y="150"/>
                    </a:lnTo>
                    <a:lnTo>
                      <a:pt x="13" y="147"/>
                    </a:lnTo>
                    <a:lnTo>
                      <a:pt x="10" y="141"/>
                    </a:lnTo>
                    <a:lnTo>
                      <a:pt x="10" y="134"/>
                    </a:lnTo>
                    <a:lnTo>
                      <a:pt x="13" y="128"/>
                    </a:lnTo>
                    <a:lnTo>
                      <a:pt x="6" y="125"/>
                    </a:lnTo>
                    <a:lnTo>
                      <a:pt x="1" y="125"/>
                    </a:lnTo>
                    <a:lnTo>
                      <a:pt x="0" y="120"/>
                    </a:lnTo>
                    <a:lnTo>
                      <a:pt x="6" y="118"/>
                    </a:lnTo>
                    <a:lnTo>
                      <a:pt x="10" y="112"/>
                    </a:lnTo>
                    <a:lnTo>
                      <a:pt x="15" y="108"/>
                    </a:lnTo>
                    <a:lnTo>
                      <a:pt x="13" y="102"/>
                    </a:lnTo>
                    <a:lnTo>
                      <a:pt x="11" y="96"/>
                    </a:lnTo>
                    <a:lnTo>
                      <a:pt x="8" y="94"/>
                    </a:lnTo>
                    <a:lnTo>
                      <a:pt x="10" y="89"/>
                    </a:lnTo>
                    <a:lnTo>
                      <a:pt x="16" y="86"/>
                    </a:lnTo>
                    <a:lnTo>
                      <a:pt x="29" y="86"/>
                    </a:lnTo>
                    <a:lnTo>
                      <a:pt x="36" y="82"/>
                    </a:lnTo>
                    <a:lnTo>
                      <a:pt x="40" y="78"/>
                    </a:lnTo>
                    <a:lnTo>
                      <a:pt x="45" y="78"/>
                    </a:lnTo>
                    <a:lnTo>
                      <a:pt x="47" y="73"/>
                    </a:lnTo>
                    <a:lnTo>
                      <a:pt x="41" y="69"/>
                    </a:lnTo>
                    <a:lnTo>
                      <a:pt x="47" y="67"/>
                    </a:lnTo>
                    <a:lnTo>
                      <a:pt x="49" y="60"/>
                    </a:lnTo>
                    <a:lnTo>
                      <a:pt x="43" y="56"/>
                    </a:lnTo>
                    <a:lnTo>
                      <a:pt x="39" y="56"/>
                    </a:lnTo>
                    <a:lnTo>
                      <a:pt x="40" y="51"/>
                    </a:lnTo>
                    <a:lnTo>
                      <a:pt x="45" y="45"/>
                    </a:lnTo>
                    <a:lnTo>
                      <a:pt x="47" y="38"/>
                    </a:lnTo>
                    <a:lnTo>
                      <a:pt x="47" y="32"/>
                    </a:lnTo>
                    <a:lnTo>
                      <a:pt x="50" y="25"/>
                    </a:lnTo>
                    <a:lnTo>
                      <a:pt x="57" y="25"/>
                    </a:lnTo>
                    <a:lnTo>
                      <a:pt x="64" y="27"/>
                    </a:lnTo>
                    <a:lnTo>
                      <a:pt x="70" y="25"/>
                    </a:lnTo>
                    <a:lnTo>
                      <a:pt x="77" y="19"/>
                    </a:lnTo>
                    <a:lnTo>
                      <a:pt x="83" y="19"/>
                    </a:lnTo>
                    <a:lnTo>
                      <a:pt x="91" y="12"/>
                    </a:lnTo>
                    <a:lnTo>
                      <a:pt x="97" y="12"/>
                    </a:lnTo>
                    <a:lnTo>
                      <a:pt x="104" y="9"/>
                    </a:lnTo>
                    <a:lnTo>
                      <a:pt x="111" y="9"/>
                    </a:lnTo>
                    <a:lnTo>
                      <a:pt x="118" y="7"/>
                    </a:lnTo>
                    <a:lnTo>
                      <a:pt x="122" y="11"/>
                    </a:lnTo>
                    <a:lnTo>
                      <a:pt x="124" y="18"/>
                    </a:lnTo>
                    <a:lnTo>
                      <a:pt x="123" y="22"/>
                    </a:lnTo>
                    <a:lnTo>
                      <a:pt x="128" y="25"/>
                    </a:lnTo>
                    <a:lnTo>
                      <a:pt x="131" y="19"/>
                    </a:lnTo>
                    <a:lnTo>
                      <a:pt x="141" y="15"/>
                    </a:lnTo>
                    <a:lnTo>
                      <a:pt x="148" y="12"/>
                    </a:lnTo>
                    <a:lnTo>
                      <a:pt x="155" y="19"/>
                    </a:lnTo>
                    <a:lnTo>
                      <a:pt x="158" y="25"/>
                    </a:lnTo>
                    <a:lnTo>
                      <a:pt x="161" y="19"/>
                    </a:lnTo>
                    <a:lnTo>
                      <a:pt x="168" y="15"/>
                    </a:lnTo>
                    <a:lnTo>
                      <a:pt x="176" y="15"/>
                    </a:lnTo>
                    <a:lnTo>
                      <a:pt x="179" y="21"/>
                    </a:lnTo>
                    <a:lnTo>
                      <a:pt x="185" y="24"/>
                    </a:lnTo>
                    <a:lnTo>
                      <a:pt x="191" y="28"/>
                    </a:lnTo>
                    <a:lnTo>
                      <a:pt x="192" y="35"/>
                    </a:lnTo>
                    <a:lnTo>
                      <a:pt x="196" y="40"/>
                    </a:lnTo>
                    <a:lnTo>
                      <a:pt x="199" y="47"/>
                    </a:lnTo>
                    <a:lnTo>
                      <a:pt x="199" y="51"/>
                    </a:lnTo>
                    <a:lnTo>
                      <a:pt x="194" y="58"/>
                    </a:lnTo>
                    <a:lnTo>
                      <a:pt x="195" y="61"/>
                    </a:lnTo>
                    <a:lnTo>
                      <a:pt x="201" y="63"/>
                    </a:lnTo>
                    <a:lnTo>
                      <a:pt x="211" y="63"/>
                    </a:lnTo>
                    <a:lnTo>
                      <a:pt x="219" y="67"/>
                    </a:lnTo>
                    <a:lnTo>
                      <a:pt x="219" y="55"/>
                    </a:lnTo>
                    <a:lnTo>
                      <a:pt x="224" y="51"/>
                    </a:lnTo>
                    <a:lnTo>
                      <a:pt x="226" y="45"/>
                    </a:lnTo>
                    <a:lnTo>
                      <a:pt x="233" y="45"/>
                    </a:lnTo>
                    <a:lnTo>
                      <a:pt x="238" y="40"/>
                    </a:lnTo>
                    <a:lnTo>
                      <a:pt x="236" y="35"/>
                    </a:lnTo>
                    <a:lnTo>
                      <a:pt x="241" y="28"/>
                    </a:lnTo>
                    <a:lnTo>
                      <a:pt x="240" y="25"/>
                    </a:lnTo>
                    <a:lnTo>
                      <a:pt x="244" y="21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46" y="2"/>
                    </a:lnTo>
                    <a:lnTo>
                      <a:pt x="253" y="5"/>
                    </a:lnTo>
                    <a:lnTo>
                      <a:pt x="259" y="0"/>
                    </a:lnTo>
                    <a:lnTo>
                      <a:pt x="259" y="6"/>
                    </a:lnTo>
                    <a:lnTo>
                      <a:pt x="258" y="11"/>
                    </a:lnTo>
                    <a:lnTo>
                      <a:pt x="256" y="16"/>
                    </a:lnTo>
                    <a:lnTo>
                      <a:pt x="259" y="19"/>
                    </a:lnTo>
                    <a:lnTo>
                      <a:pt x="260" y="24"/>
                    </a:lnTo>
                    <a:lnTo>
                      <a:pt x="267" y="25"/>
                    </a:lnTo>
                    <a:lnTo>
                      <a:pt x="264" y="31"/>
                    </a:lnTo>
                    <a:lnTo>
                      <a:pt x="269" y="32"/>
                    </a:lnTo>
                    <a:lnTo>
                      <a:pt x="269" y="38"/>
                    </a:lnTo>
                    <a:lnTo>
                      <a:pt x="267" y="42"/>
                    </a:lnTo>
                    <a:lnTo>
                      <a:pt x="265" y="51"/>
                    </a:lnTo>
                    <a:lnTo>
                      <a:pt x="268" y="58"/>
                    </a:lnTo>
                    <a:lnTo>
                      <a:pt x="273" y="54"/>
                    </a:lnTo>
                    <a:lnTo>
                      <a:pt x="282" y="55"/>
                    </a:lnTo>
                    <a:lnTo>
                      <a:pt x="289" y="60"/>
                    </a:lnTo>
                    <a:lnTo>
                      <a:pt x="294" y="55"/>
                    </a:lnTo>
                    <a:lnTo>
                      <a:pt x="304" y="53"/>
                    </a:lnTo>
                    <a:lnTo>
                      <a:pt x="307" y="47"/>
                    </a:lnTo>
                    <a:lnTo>
                      <a:pt x="309" y="42"/>
                    </a:lnTo>
                    <a:lnTo>
                      <a:pt x="313" y="43"/>
                    </a:lnTo>
                    <a:lnTo>
                      <a:pt x="316" y="47"/>
                    </a:lnTo>
                    <a:lnTo>
                      <a:pt x="319" y="47"/>
                    </a:lnTo>
                    <a:lnTo>
                      <a:pt x="327" y="54"/>
                    </a:lnTo>
                    <a:lnTo>
                      <a:pt x="333" y="54"/>
                    </a:lnTo>
                    <a:lnTo>
                      <a:pt x="341" y="51"/>
                    </a:lnTo>
                    <a:lnTo>
                      <a:pt x="343" y="56"/>
                    </a:lnTo>
                    <a:lnTo>
                      <a:pt x="341" y="63"/>
                    </a:lnTo>
                    <a:lnTo>
                      <a:pt x="342" y="68"/>
                    </a:lnTo>
                    <a:lnTo>
                      <a:pt x="337" y="73"/>
                    </a:lnTo>
                    <a:lnTo>
                      <a:pt x="344" y="74"/>
                    </a:lnTo>
                    <a:lnTo>
                      <a:pt x="343" y="82"/>
                    </a:lnTo>
                    <a:lnTo>
                      <a:pt x="344" y="90"/>
                    </a:lnTo>
                    <a:lnTo>
                      <a:pt x="351" y="92"/>
                    </a:lnTo>
                    <a:lnTo>
                      <a:pt x="361" y="89"/>
                    </a:lnTo>
                    <a:lnTo>
                      <a:pt x="371" y="88"/>
                    </a:lnTo>
                    <a:lnTo>
                      <a:pt x="371" y="95"/>
                    </a:lnTo>
                    <a:lnTo>
                      <a:pt x="377" y="99"/>
                    </a:lnTo>
                    <a:lnTo>
                      <a:pt x="388" y="99"/>
                    </a:lnTo>
                    <a:lnTo>
                      <a:pt x="387" y="106"/>
                    </a:lnTo>
                    <a:lnTo>
                      <a:pt x="381" y="108"/>
                    </a:lnTo>
                    <a:lnTo>
                      <a:pt x="378" y="114"/>
                    </a:lnTo>
                    <a:lnTo>
                      <a:pt x="386" y="118"/>
                    </a:lnTo>
                    <a:lnTo>
                      <a:pt x="390" y="121"/>
                    </a:lnTo>
                    <a:lnTo>
                      <a:pt x="387" y="128"/>
                    </a:lnTo>
                    <a:lnTo>
                      <a:pt x="387" y="134"/>
                    </a:lnTo>
                    <a:lnTo>
                      <a:pt x="391" y="141"/>
                    </a:lnTo>
                    <a:lnTo>
                      <a:pt x="390" y="146"/>
                    </a:lnTo>
                    <a:lnTo>
                      <a:pt x="385" y="150"/>
                    </a:lnTo>
                    <a:lnTo>
                      <a:pt x="383" y="156"/>
                    </a:lnTo>
                    <a:lnTo>
                      <a:pt x="387" y="160"/>
                    </a:lnTo>
                    <a:lnTo>
                      <a:pt x="390" y="166"/>
                    </a:lnTo>
                    <a:lnTo>
                      <a:pt x="385" y="169"/>
                    </a:lnTo>
                    <a:lnTo>
                      <a:pt x="381" y="176"/>
                    </a:lnTo>
                    <a:lnTo>
                      <a:pt x="378" y="179"/>
                    </a:lnTo>
                    <a:lnTo>
                      <a:pt x="381" y="182"/>
                    </a:lnTo>
                    <a:lnTo>
                      <a:pt x="382" y="187"/>
                    </a:lnTo>
                    <a:lnTo>
                      <a:pt x="377" y="188"/>
                    </a:lnTo>
                    <a:lnTo>
                      <a:pt x="381" y="195"/>
                    </a:lnTo>
                    <a:lnTo>
                      <a:pt x="382" y="200"/>
                    </a:lnTo>
                    <a:lnTo>
                      <a:pt x="377" y="202"/>
                    </a:lnTo>
                    <a:lnTo>
                      <a:pt x="375" y="200"/>
                    </a:lnTo>
                    <a:lnTo>
                      <a:pt x="375" y="204"/>
                    </a:lnTo>
                    <a:lnTo>
                      <a:pt x="371" y="212"/>
                    </a:lnTo>
                    <a:lnTo>
                      <a:pt x="106" y="235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2" name="Freeform 182"/>
              <p:cNvSpPr>
                <a:spLocks/>
              </p:cNvSpPr>
              <p:nvPr/>
            </p:nvSpPr>
            <p:spPr bwMode="auto">
              <a:xfrm>
                <a:off x="3464" y="2896"/>
                <a:ext cx="426" cy="37"/>
              </a:xfrm>
              <a:custGeom>
                <a:avLst/>
                <a:gdLst>
                  <a:gd name="T0" fmla="*/ 425 w 426"/>
                  <a:gd name="T1" fmla="*/ 13 h 37"/>
                  <a:gd name="T2" fmla="*/ 131 w 426"/>
                  <a:gd name="T3" fmla="*/ 36 h 37"/>
                  <a:gd name="T4" fmla="*/ 0 w 426"/>
                  <a:gd name="T5" fmla="*/ 23 h 37"/>
                  <a:gd name="T6" fmla="*/ 0 w 426"/>
                  <a:gd name="T7" fmla="*/ 0 h 37"/>
                  <a:gd name="T8" fmla="*/ 131 w 426"/>
                  <a:gd name="T9" fmla="*/ 11 h 37"/>
                  <a:gd name="T10" fmla="*/ 425 w 426"/>
                  <a:gd name="T11" fmla="*/ 0 h 37"/>
                  <a:gd name="T12" fmla="*/ 425 w 426"/>
                  <a:gd name="T13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6" h="37">
                    <a:moveTo>
                      <a:pt x="425" y="13"/>
                    </a:moveTo>
                    <a:lnTo>
                      <a:pt x="131" y="36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1" y="11"/>
                    </a:lnTo>
                    <a:lnTo>
                      <a:pt x="425" y="0"/>
                    </a:lnTo>
                    <a:lnTo>
                      <a:pt x="425" y="1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81" name="Line 181"/>
              <p:cNvSpPr>
                <a:spLocks noChangeShapeType="1"/>
              </p:cNvSpPr>
              <p:nvPr/>
            </p:nvSpPr>
            <p:spPr bwMode="auto">
              <a:xfrm flipV="1">
                <a:off x="3595" y="2903"/>
                <a:ext cx="0" cy="3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80" name="Line 180"/>
              <p:cNvSpPr>
                <a:spLocks noChangeShapeType="1"/>
              </p:cNvSpPr>
              <p:nvPr/>
            </p:nvSpPr>
            <p:spPr bwMode="auto">
              <a:xfrm>
                <a:off x="4330" y="2187"/>
                <a:ext cx="0" cy="2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79" name="Line 179"/>
              <p:cNvSpPr>
                <a:spLocks noChangeShapeType="1"/>
              </p:cNvSpPr>
              <p:nvPr/>
            </p:nvSpPr>
            <p:spPr bwMode="auto">
              <a:xfrm>
                <a:off x="4316" y="2180"/>
                <a:ext cx="0" cy="2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78" name="Freeform 178"/>
              <p:cNvSpPr>
                <a:spLocks/>
              </p:cNvSpPr>
              <p:nvPr/>
            </p:nvSpPr>
            <p:spPr bwMode="auto">
              <a:xfrm>
                <a:off x="3969" y="2411"/>
                <a:ext cx="608" cy="506"/>
              </a:xfrm>
              <a:custGeom>
                <a:avLst/>
                <a:gdLst>
                  <a:gd name="T0" fmla="*/ 607 w 608"/>
                  <a:gd name="T1" fmla="*/ 489 h 506"/>
                  <a:gd name="T2" fmla="*/ 607 w 608"/>
                  <a:gd name="T3" fmla="*/ 29 h 506"/>
                  <a:gd name="T4" fmla="*/ 486 w 608"/>
                  <a:gd name="T5" fmla="*/ 0 h 506"/>
                  <a:gd name="T6" fmla="*/ 0 w 608"/>
                  <a:gd name="T7" fmla="*/ 97 h 506"/>
                  <a:gd name="T8" fmla="*/ 0 w 608"/>
                  <a:gd name="T9" fmla="*/ 505 h 506"/>
                  <a:gd name="T10" fmla="*/ 607 w 608"/>
                  <a:gd name="T11" fmla="*/ 489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8" h="506">
                    <a:moveTo>
                      <a:pt x="607" y="489"/>
                    </a:moveTo>
                    <a:lnTo>
                      <a:pt x="607" y="29"/>
                    </a:lnTo>
                    <a:lnTo>
                      <a:pt x="486" y="0"/>
                    </a:lnTo>
                    <a:lnTo>
                      <a:pt x="0" y="97"/>
                    </a:lnTo>
                    <a:lnTo>
                      <a:pt x="0" y="505"/>
                    </a:lnTo>
                    <a:lnTo>
                      <a:pt x="607" y="489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7" name="Freeform 177"/>
              <p:cNvSpPr>
                <a:spLocks/>
              </p:cNvSpPr>
              <p:nvPr/>
            </p:nvSpPr>
            <p:spPr bwMode="auto">
              <a:xfrm>
                <a:off x="4482" y="2727"/>
                <a:ext cx="143" cy="167"/>
              </a:xfrm>
              <a:custGeom>
                <a:avLst/>
                <a:gdLst>
                  <a:gd name="T0" fmla="*/ 54 w 143"/>
                  <a:gd name="T1" fmla="*/ 160 h 167"/>
                  <a:gd name="T2" fmla="*/ 44 w 143"/>
                  <a:gd name="T3" fmla="*/ 153 h 167"/>
                  <a:gd name="T4" fmla="*/ 34 w 143"/>
                  <a:gd name="T5" fmla="*/ 144 h 167"/>
                  <a:gd name="T6" fmla="*/ 28 w 143"/>
                  <a:gd name="T7" fmla="*/ 134 h 167"/>
                  <a:gd name="T8" fmla="*/ 10 w 143"/>
                  <a:gd name="T9" fmla="*/ 128 h 167"/>
                  <a:gd name="T10" fmla="*/ 4 w 143"/>
                  <a:gd name="T11" fmla="*/ 118 h 167"/>
                  <a:gd name="T12" fmla="*/ 0 w 143"/>
                  <a:gd name="T13" fmla="*/ 107 h 167"/>
                  <a:gd name="T14" fmla="*/ 6 w 143"/>
                  <a:gd name="T15" fmla="*/ 69 h 167"/>
                  <a:gd name="T16" fmla="*/ 14 w 143"/>
                  <a:gd name="T17" fmla="*/ 62 h 167"/>
                  <a:gd name="T18" fmla="*/ 13 w 143"/>
                  <a:gd name="T19" fmla="*/ 51 h 167"/>
                  <a:gd name="T20" fmla="*/ 13 w 143"/>
                  <a:gd name="T21" fmla="*/ 36 h 167"/>
                  <a:gd name="T22" fmla="*/ 25 w 143"/>
                  <a:gd name="T23" fmla="*/ 40 h 167"/>
                  <a:gd name="T24" fmla="*/ 36 w 143"/>
                  <a:gd name="T25" fmla="*/ 44 h 167"/>
                  <a:gd name="T26" fmla="*/ 35 w 143"/>
                  <a:gd name="T27" fmla="*/ 32 h 167"/>
                  <a:gd name="T28" fmla="*/ 41 w 143"/>
                  <a:gd name="T29" fmla="*/ 16 h 167"/>
                  <a:gd name="T30" fmla="*/ 54 w 143"/>
                  <a:gd name="T31" fmla="*/ 19 h 167"/>
                  <a:gd name="T32" fmla="*/ 60 w 143"/>
                  <a:gd name="T33" fmla="*/ 19 h 167"/>
                  <a:gd name="T34" fmla="*/ 74 w 143"/>
                  <a:gd name="T35" fmla="*/ 19 h 167"/>
                  <a:gd name="T36" fmla="*/ 90 w 143"/>
                  <a:gd name="T37" fmla="*/ 16 h 167"/>
                  <a:gd name="T38" fmla="*/ 94 w 143"/>
                  <a:gd name="T39" fmla="*/ 6 h 167"/>
                  <a:gd name="T40" fmla="*/ 106 w 143"/>
                  <a:gd name="T41" fmla="*/ 0 h 167"/>
                  <a:gd name="T42" fmla="*/ 112 w 143"/>
                  <a:gd name="T43" fmla="*/ 6 h 167"/>
                  <a:gd name="T44" fmla="*/ 112 w 143"/>
                  <a:gd name="T45" fmla="*/ 19 h 167"/>
                  <a:gd name="T46" fmla="*/ 118 w 143"/>
                  <a:gd name="T47" fmla="*/ 28 h 167"/>
                  <a:gd name="T48" fmla="*/ 121 w 143"/>
                  <a:gd name="T49" fmla="*/ 39 h 167"/>
                  <a:gd name="T50" fmla="*/ 122 w 143"/>
                  <a:gd name="T51" fmla="*/ 51 h 167"/>
                  <a:gd name="T52" fmla="*/ 128 w 143"/>
                  <a:gd name="T53" fmla="*/ 67 h 167"/>
                  <a:gd name="T54" fmla="*/ 141 w 143"/>
                  <a:gd name="T55" fmla="*/ 65 h 167"/>
                  <a:gd name="T56" fmla="*/ 136 w 143"/>
                  <a:gd name="T57" fmla="*/ 77 h 167"/>
                  <a:gd name="T58" fmla="*/ 128 w 143"/>
                  <a:gd name="T59" fmla="*/ 89 h 167"/>
                  <a:gd name="T60" fmla="*/ 122 w 143"/>
                  <a:gd name="T61" fmla="*/ 99 h 167"/>
                  <a:gd name="T62" fmla="*/ 131 w 143"/>
                  <a:gd name="T63" fmla="*/ 105 h 167"/>
                  <a:gd name="T64" fmla="*/ 141 w 143"/>
                  <a:gd name="T65" fmla="*/ 109 h 167"/>
                  <a:gd name="T66" fmla="*/ 136 w 143"/>
                  <a:gd name="T67" fmla="*/ 120 h 167"/>
                  <a:gd name="T68" fmla="*/ 132 w 143"/>
                  <a:gd name="T69" fmla="*/ 134 h 167"/>
                  <a:gd name="T70" fmla="*/ 122 w 143"/>
                  <a:gd name="T71" fmla="*/ 144 h 167"/>
                  <a:gd name="T72" fmla="*/ 118 w 143"/>
                  <a:gd name="T73" fmla="*/ 153 h 167"/>
                  <a:gd name="T74" fmla="*/ 54 w 143"/>
                  <a:gd name="T75" fmla="*/ 164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3" h="167">
                    <a:moveTo>
                      <a:pt x="54" y="164"/>
                    </a:moveTo>
                    <a:lnTo>
                      <a:pt x="54" y="160"/>
                    </a:lnTo>
                    <a:lnTo>
                      <a:pt x="50" y="153"/>
                    </a:lnTo>
                    <a:lnTo>
                      <a:pt x="44" y="153"/>
                    </a:lnTo>
                    <a:lnTo>
                      <a:pt x="38" y="151"/>
                    </a:lnTo>
                    <a:lnTo>
                      <a:pt x="34" y="144"/>
                    </a:lnTo>
                    <a:lnTo>
                      <a:pt x="28" y="140"/>
                    </a:lnTo>
                    <a:lnTo>
                      <a:pt x="28" y="134"/>
                    </a:lnTo>
                    <a:lnTo>
                      <a:pt x="25" y="130"/>
                    </a:lnTo>
                    <a:lnTo>
                      <a:pt x="10" y="128"/>
                    </a:lnTo>
                    <a:lnTo>
                      <a:pt x="4" y="125"/>
                    </a:lnTo>
                    <a:lnTo>
                      <a:pt x="4" y="118"/>
                    </a:lnTo>
                    <a:lnTo>
                      <a:pt x="5" y="112"/>
                    </a:lnTo>
                    <a:lnTo>
                      <a:pt x="0" y="107"/>
                    </a:lnTo>
                    <a:lnTo>
                      <a:pt x="0" y="72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4" y="62"/>
                    </a:lnTo>
                    <a:lnTo>
                      <a:pt x="15" y="57"/>
                    </a:lnTo>
                    <a:lnTo>
                      <a:pt x="13" y="51"/>
                    </a:lnTo>
                    <a:lnTo>
                      <a:pt x="10" y="45"/>
                    </a:lnTo>
                    <a:lnTo>
                      <a:pt x="13" y="36"/>
                    </a:lnTo>
                    <a:lnTo>
                      <a:pt x="18" y="36"/>
                    </a:lnTo>
                    <a:lnTo>
                      <a:pt x="25" y="40"/>
                    </a:lnTo>
                    <a:lnTo>
                      <a:pt x="30" y="41"/>
                    </a:lnTo>
                    <a:lnTo>
                      <a:pt x="36" y="44"/>
                    </a:lnTo>
                    <a:lnTo>
                      <a:pt x="38" y="38"/>
                    </a:lnTo>
                    <a:lnTo>
                      <a:pt x="35" y="32"/>
                    </a:lnTo>
                    <a:lnTo>
                      <a:pt x="40" y="28"/>
                    </a:lnTo>
                    <a:lnTo>
                      <a:pt x="41" y="16"/>
                    </a:lnTo>
                    <a:lnTo>
                      <a:pt x="48" y="13"/>
                    </a:lnTo>
                    <a:lnTo>
                      <a:pt x="54" y="19"/>
                    </a:lnTo>
                    <a:lnTo>
                      <a:pt x="58" y="24"/>
                    </a:lnTo>
                    <a:lnTo>
                      <a:pt x="60" y="19"/>
                    </a:lnTo>
                    <a:lnTo>
                      <a:pt x="68" y="15"/>
                    </a:lnTo>
                    <a:lnTo>
                      <a:pt x="74" y="19"/>
                    </a:lnTo>
                    <a:lnTo>
                      <a:pt x="80" y="19"/>
                    </a:lnTo>
                    <a:lnTo>
                      <a:pt x="90" y="16"/>
                    </a:lnTo>
                    <a:lnTo>
                      <a:pt x="94" y="12"/>
                    </a:lnTo>
                    <a:lnTo>
                      <a:pt x="94" y="6"/>
                    </a:lnTo>
                    <a:lnTo>
                      <a:pt x="102" y="4"/>
                    </a:lnTo>
                    <a:lnTo>
                      <a:pt x="106" y="0"/>
                    </a:lnTo>
                    <a:lnTo>
                      <a:pt x="112" y="1"/>
                    </a:lnTo>
                    <a:lnTo>
                      <a:pt x="112" y="6"/>
                    </a:lnTo>
                    <a:lnTo>
                      <a:pt x="108" y="12"/>
                    </a:lnTo>
                    <a:lnTo>
                      <a:pt x="112" y="19"/>
                    </a:lnTo>
                    <a:lnTo>
                      <a:pt x="113" y="25"/>
                    </a:lnTo>
                    <a:lnTo>
                      <a:pt x="118" y="28"/>
                    </a:lnTo>
                    <a:lnTo>
                      <a:pt x="123" y="33"/>
                    </a:lnTo>
                    <a:lnTo>
                      <a:pt x="121" y="39"/>
                    </a:lnTo>
                    <a:lnTo>
                      <a:pt x="118" y="45"/>
                    </a:lnTo>
                    <a:lnTo>
                      <a:pt x="122" y="51"/>
                    </a:lnTo>
                    <a:lnTo>
                      <a:pt x="122" y="62"/>
                    </a:lnTo>
                    <a:lnTo>
                      <a:pt x="128" y="67"/>
                    </a:lnTo>
                    <a:lnTo>
                      <a:pt x="136" y="64"/>
                    </a:lnTo>
                    <a:lnTo>
                      <a:pt x="141" y="65"/>
                    </a:lnTo>
                    <a:lnTo>
                      <a:pt x="141" y="73"/>
                    </a:lnTo>
                    <a:lnTo>
                      <a:pt x="136" y="77"/>
                    </a:lnTo>
                    <a:lnTo>
                      <a:pt x="131" y="82"/>
                    </a:lnTo>
                    <a:lnTo>
                      <a:pt x="128" y="89"/>
                    </a:lnTo>
                    <a:lnTo>
                      <a:pt x="127" y="97"/>
                    </a:lnTo>
                    <a:lnTo>
                      <a:pt x="122" y="99"/>
                    </a:lnTo>
                    <a:lnTo>
                      <a:pt x="123" y="104"/>
                    </a:lnTo>
                    <a:lnTo>
                      <a:pt x="131" y="105"/>
                    </a:lnTo>
                    <a:lnTo>
                      <a:pt x="136" y="108"/>
                    </a:lnTo>
                    <a:lnTo>
                      <a:pt x="141" y="109"/>
                    </a:lnTo>
                    <a:lnTo>
                      <a:pt x="142" y="115"/>
                    </a:lnTo>
                    <a:lnTo>
                      <a:pt x="136" y="120"/>
                    </a:lnTo>
                    <a:lnTo>
                      <a:pt x="133" y="127"/>
                    </a:lnTo>
                    <a:lnTo>
                      <a:pt x="132" y="134"/>
                    </a:lnTo>
                    <a:lnTo>
                      <a:pt x="128" y="140"/>
                    </a:lnTo>
                    <a:lnTo>
                      <a:pt x="122" y="144"/>
                    </a:lnTo>
                    <a:lnTo>
                      <a:pt x="117" y="147"/>
                    </a:lnTo>
                    <a:lnTo>
                      <a:pt x="118" y="153"/>
                    </a:lnTo>
                    <a:lnTo>
                      <a:pt x="116" y="166"/>
                    </a:lnTo>
                    <a:lnTo>
                      <a:pt x="54" y="16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6" name="Freeform 176"/>
              <p:cNvSpPr>
                <a:spLocks/>
              </p:cNvSpPr>
              <p:nvPr/>
            </p:nvSpPr>
            <p:spPr bwMode="auto">
              <a:xfrm>
                <a:off x="4344" y="2460"/>
                <a:ext cx="12" cy="122"/>
              </a:xfrm>
              <a:custGeom>
                <a:avLst/>
                <a:gdLst>
                  <a:gd name="T0" fmla="*/ 0 w 12"/>
                  <a:gd name="T1" fmla="*/ 2 h 122"/>
                  <a:gd name="T2" fmla="*/ 0 w 12"/>
                  <a:gd name="T3" fmla="*/ 121 h 122"/>
                  <a:gd name="T4" fmla="*/ 11 w 12"/>
                  <a:gd name="T5" fmla="*/ 120 h 122"/>
                  <a:gd name="T6" fmla="*/ 11 w 12"/>
                  <a:gd name="T7" fmla="*/ 0 h 122"/>
                  <a:gd name="T8" fmla="*/ 0 w 12"/>
                  <a:gd name="T9" fmla="*/ 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2">
                    <a:moveTo>
                      <a:pt x="0" y="2"/>
                    </a:moveTo>
                    <a:lnTo>
                      <a:pt x="0" y="121"/>
                    </a:lnTo>
                    <a:lnTo>
                      <a:pt x="11" y="120"/>
                    </a:lnTo>
                    <a:lnTo>
                      <a:pt x="11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5" name="Freeform 175"/>
              <p:cNvSpPr>
                <a:spLocks/>
              </p:cNvSpPr>
              <p:nvPr/>
            </p:nvSpPr>
            <p:spPr bwMode="auto">
              <a:xfrm>
                <a:off x="4268" y="2474"/>
                <a:ext cx="10" cy="117"/>
              </a:xfrm>
              <a:custGeom>
                <a:avLst/>
                <a:gdLst>
                  <a:gd name="T0" fmla="*/ 0 w 10"/>
                  <a:gd name="T1" fmla="*/ 1 h 117"/>
                  <a:gd name="T2" fmla="*/ 0 w 10"/>
                  <a:gd name="T3" fmla="*/ 116 h 117"/>
                  <a:gd name="T4" fmla="*/ 9 w 10"/>
                  <a:gd name="T5" fmla="*/ 115 h 117"/>
                  <a:gd name="T6" fmla="*/ 9 w 10"/>
                  <a:gd name="T7" fmla="*/ 0 h 117"/>
                  <a:gd name="T8" fmla="*/ 0 w 10"/>
                  <a:gd name="T9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17">
                    <a:moveTo>
                      <a:pt x="0" y="1"/>
                    </a:moveTo>
                    <a:lnTo>
                      <a:pt x="0" y="116"/>
                    </a:lnTo>
                    <a:lnTo>
                      <a:pt x="9" y="115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4" name="Freeform 174"/>
              <p:cNvSpPr>
                <a:spLocks/>
              </p:cNvSpPr>
              <p:nvPr/>
            </p:nvSpPr>
            <p:spPr bwMode="auto">
              <a:xfrm>
                <a:off x="4191" y="2488"/>
                <a:ext cx="9" cy="113"/>
              </a:xfrm>
              <a:custGeom>
                <a:avLst/>
                <a:gdLst>
                  <a:gd name="T0" fmla="*/ 0 w 9"/>
                  <a:gd name="T1" fmla="*/ 1 h 113"/>
                  <a:gd name="T2" fmla="*/ 0 w 9"/>
                  <a:gd name="T3" fmla="*/ 112 h 113"/>
                  <a:gd name="T4" fmla="*/ 8 w 9"/>
                  <a:gd name="T5" fmla="*/ 111 h 113"/>
                  <a:gd name="T6" fmla="*/ 8 w 9"/>
                  <a:gd name="T7" fmla="*/ 0 h 113"/>
                  <a:gd name="T8" fmla="*/ 0 w 9"/>
                  <a:gd name="T9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3">
                    <a:moveTo>
                      <a:pt x="0" y="1"/>
                    </a:moveTo>
                    <a:lnTo>
                      <a:pt x="0" y="112"/>
                    </a:lnTo>
                    <a:lnTo>
                      <a:pt x="8" y="111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3" name="Freeform 173"/>
              <p:cNvSpPr>
                <a:spLocks/>
              </p:cNvSpPr>
              <p:nvPr/>
            </p:nvSpPr>
            <p:spPr bwMode="auto">
              <a:xfrm>
                <a:off x="4115" y="2502"/>
                <a:ext cx="7" cy="108"/>
              </a:xfrm>
              <a:custGeom>
                <a:avLst/>
                <a:gdLst>
                  <a:gd name="T0" fmla="*/ 0 w 7"/>
                  <a:gd name="T1" fmla="*/ 1 h 108"/>
                  <a:gd name="T2" fmla="*/ 0 w 7"/>
                  <a:gd name="T3" fmla="*/ 107 h 108"/>
                  <a:gd name="T4" fmla="*/ 6 w 7"/>
                  <a:gd name="T5" fmla="*/ 106 h 108"/>
                  <a:gd name="T6" fmla="*/ 6 w 7"/>
                  <a:gd name="T7" fmla="*/ 0 h 108"/>
                  <a:gd name="T8" fmla="*/ 0 w 7"/>
                  <a:gd name="T9" fmla="*/ 1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8">
                    <a:moveTo>
                      <a:pt x="0" y="1"/>
                    </a:moveTo>
                    <a:lnTo>
                      <a:pt x="0" y="107"/>
                    </a:lnTo>
                    <a:lnTo>
                      <a:pt x="6" y="106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2" name="Freeform 172"/>
              <p:cNvSpPr>
                <a:spLocks/>
              </p:cNvSpPr>
              <p:nvPr/>
            </p:nvSpPr>
            <p:spPr bwMode="auto">
              <a:xfrm>
                <a:off x="4037" y="2516"/>
                <a:ext cx="9" cy="104"/>
              </a:xfrm>
              <a:custGeom>
                <a:avLst/>
                <a:gdLst>
                  <a:gd name="T0" fmla="*/ 0 w 9"/>
                  <a:gd name="T1" fmla="*/ 1 h 104"/>
                  <a:gd name="T2" fmla="*/ 0 w 9"/>
                  <a:gd name="T3" fmla="*/ 103 h 104"/>
                  <a:gd name="T4" fmla="*/ 8 w 9"/>
                  <a:gd name="T5" fmla="*/ 102 h 104"/>
                  <a:gd name="T6" fmla="*/ 8 w 9"/>
                  <a:gd name="T7" fmla="*/ 0 h 104"/>
                  <a:gd name="T8" fmla="*/ 0 w 9"/>
                  <a:gd name="T9" fmla="*/ 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4">
                    <a:moveTo>
                      <a:pt x="0" y="1"/>
                    </a:moveTo>
                    <a:lnTo>
                      <a:pt x="0" y="103"/>
                    </a:lnTo>
                    <a:lnTo>
                      <a:pt x="8" y="102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1" name="Freeform 171"/>
              <p:cNvSpPr>
                <a:spLocks/>
              </p:cNvSpPr>
              <p:nvPr/>
            </p:nvSpPr>
            <p:spPr bwMode="auto">
              <a:xfrm>
                <a:off x="4394" y="2586"/>
                <a:ext cx="13" cy="129"/>
              </a:xfrm>
              <a:custGeom>
                <a:avLst/>
                <a:gdLst>
                  <a:gd name="T0" fmla="*/ 0 w 13"/>
                  <a:gd name="T1" fmla="*/ 1 h 129"/>
                  <a:gd name="T2" fmla="*/ 0 w 13"/>
                  <a:gd name="T3" fmla="*/ 128 h 129"/>
                  <a:gd name="T4" fmla="*/ 12 w 13"/>
                  <a:gd name="T5" fmla="*/ 127 h 129"/>
                  <a:gd name="T6" fmla="*/ 12 w 13"/>
                  <a:gd name="T7" fmla="*/ 0 h 129"/>
                  <a:gd name="T8" fmla="*/ 0 w 13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9">
                    <a:moveTo>
                      <a:pt x="0" y="1"/>
                    </a:moveTo>
                    <a:lnTo>
                      <a:pt x="0" y="128"/>
                    </a:lnTo>
                    <a:lnTo>
                      <a:pt x="12" y="127"/>
                    </a:lnTo>
                    <a:lnTo>
                      <a:pt x="12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0" name="Freeform 170"/>
              <p:cNvSpPr>
                <a:spLocks/>
              </p:cNvSpPr>
              <p:nvPr/>
            </p:nvSpPr>
            <p:spPr bwMode="auto">
              <a:xfrm>
                <a:off x="4319" y="2595"/>
                <a:ext cx="11" cy="126"/>
              </a:xfrm>
              <a:custGeom>
                <a:avLst/>
                <a:gdLst>
                  <a:gd name="T0" fmla="*/ 0 w 11"/>
                  <a:gd name="T1" fmla="*/ 1 h 126"/>
                  <a:gd name="T2" fmla="*/ 0 w 11"/>
                  <a:gd name="T3" fmla="*/ 125 h 126"/>
                  <a:gd name="T4" fmla="*/ 10 w 11"/>
                  <a:gd name="T5" fmla="*/ 124 h 126"/>
                  <a:gd name="T6" fmla="*/ 10 w 11"/>
                  <a:gd name="T7" fmla="*/ 0 h 126"/>
                  <a:gd name="T8" fmla="*/ 0 w 11"/>
                  <a:gd name="T9" fmla="*/ 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6">
                    <a:moveTo>
                      <a:pt x="0" y="1"/>
                    </a:moveTo>
                    <a:lnTo>
                      <a:pt x="0" y="125"/>
                    </a:lnTo>
                    <a:lnTo>
                      <a:pt x="10" y="124"/>
                    </a:lnTo>
                    <a:lnTo>
                      <a:pt x="10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9" name="Freeform 169"/>
              <p:cNvSpPr>
                <a:spLocks/>
              </p:cNvSpPr>
              <p:nvPr/>
            </p:nvSpPr>
            <p:spPr bwMode="auto">
              <a:xfrm>
                <a:off x="4241" y="2604"/>
                <a:ext cx="10" cy="122"/>
              </a:xfrm>
              <a:custGeom>
                <a:avLst/>
                <a:gdLst>
                  <a:gd name="T0" fmla="*/ 0 w 10"/>
                  <a:gd name="T1" fmla="*/ 1 h 122"/>
                  <a:gd name="T2" fmla="*/ 0 w 10"/>
                  <a:gd name="T3" fmla="*/ 121 h 122"/>
                  <a:gd name="T4" fmla="*/ 9 w 10"/>
                  <a:gd name="T5" fmla="*/ 121 h 122"/>
                  <a:gd name="T6" fmla="*/ 9 w 10"/>
                  <a:gd name="T7" fmla="*/ 0 h 122"/>
                  <a:gd name="T8" fmla="*/ 0 w 10"/>
                  <a:gd name="T9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2">
                    <a:moveTo>
                      <a:pt x="0" y="1"/>
                    </a:moveTo>
                    <a:lnTo>
                      <a:pt x="0" y="121"/>
                    </a:lnTo>
                    <a:lnTo>
                      <a:pt x="9" y="121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8" name="Freeform 168"/>
              <p:cNvSpPr>
                <a:spLocks/>
              </p:cNvSpPr>
              <p:nvPr/>
            </p:nvSpPr>
            <p:spPr bwMode="auto">
              <a:xfrm>
                <a:off x="4162" y="2614"/>
                <a:ext cx="9" cy="130"/>
              </a:xfrm>
              <a:custGeom>
                <a:avLst/>
                <a:gdLst>
                  <a:gd name="T0" fmla="*/ 0 w 9"/>
                  <a:gd name="T1" fmla="*/ 1 h 130"/>
                  <a:gd name="T2" fmla="*/ 0 w 9"/>
                  <a:gd name="T3" fmla="*/ 129 h 130"/>
                  <a:gd name="T4" fmla="*/ 8 w 9"/>
                  <a:gd name="T5" fmla="*/ 128 h 130"/>
                  <a:gd name="T6" fmla="*/ 8 w 9"/>
                  <a:gd name="T7" fmla="*/ 0 h 130"/>
                  <a:gd name="T8" fmla="*/ 0 w 9"/>
                  <a:gd name="T9" fmla="*/ 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30">
                    <a:moveTo>
                      <a:pt x="0" y="1"/>
                    </a:moveTo>
                    <a:lnTo>
                      <a:pt x="0" y="129"/>
                    </a:lnTo>
                    <a:lnTo>
                      <a:pt x="8" y="128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7" name="Freeform 167"/>
              <p:cNvSpPr>
                <a:spLocks/>
              </p:cNvSpPr>
              <p:nvPr/>
            </p:nvSpPr>
            <p:spPr bwMode="auto">
              <a:xfrm>
                <a:off x="4085" y="2624"/>
                <a:ext cx="7" cy="130"/>
              </a:xfrm>
              <a:custGeom>
                <a:avLst/>
                <a:gdLst>
                  <a:gd name="T0" fmla="*/ 0 w 7"/>
                  <a:gd name="T1" fmla="*/ 0 h 130"/>
                  <a:gd name="T2" fmla="*/ 0 w 7"/>
                  <a:gd name="T3" fmla="*/ 129 h 130"/>
                  <a:gd name="T4" fmla="*/ 6 w 7"/>
                  <a:gd name="T5" fmla="*/ 128 h 130"/>
                  <a:gd name="T6" fmla="*/ 6 w 7"/>
                  <a:gd name="T7" fmla="*/ 0 h 130"/>
                  <a:gd name="T8" fmla="*/ 0 w 7"/>
                  <a:gd name="T9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0">
                    <a:moveTo>
                      <a:pt x="0" y="0"/>
                    </a:moveTo>
                    <a:lnTo>
                      <a:pt x="0" y="129"/>
                    </a:lnTo>
                    <a:lnTo>
                      <a:pt x="6" y="128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6" name="Freeform 166"/>
              <p:cNvSpPr>
                <a:spLocks/>
              </p:cNvSpPr>
              <p:nvPr/>
            </p:nvSpPr>
            <p:spPr bwMode="auto">
              <a:xfrm>
                <a:off x="4007" y="2634"/>
                <a:ext cx="7" cy="129"/>
              </a:xfrm>
              <a:custGeom>
                <a:avLst/>
                <a:gdLst>
                  <a:gd name="T0" fmla="*/ 0 w 7"/>
                  <a:gd name="T1" fmla="*/ 1 h 129"/>
                  <a:gd name="T2" fmla="*/ 0 w 7"/>
                  <a:gd name="T3" fmla="*/ 128 h 129"/>
                  <a:gd name="T4" fmla="*/ 6 w 7"/>
                  <a:gd name="T5" fmla="*/ 127 h 129"/>
                  <a:gd name="T6" fmla="*/ 6 w 7"/>
                  <a:gd name="T7" fmla="*/ 0 h 129"/>
                  <a:gd name="T8" fmla="*/ 0 w 7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9">
                    <a:moveTo>
                      <a:pt x="0" y="1"/>
                    </a:moveTo>
                    <a:lnTo>
                      <a:pt x="0" y="128"/>
                    </a:lnTo>
                    <a:lnTo>
                      <a:pt x="6" y="127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5" name="Line 165"/>
              <p:cNvSpPr>
                <a:spLocks noChangeShapeType="1"/>
              </p:cNvSpPr>
              <p:nvPr/>
            </p:nvSpPr>
            <p:spPr bwMode="auto">
              <a:xfrm>
                <a:off x="4456" y="2415"/>
                <a:ext cx="0" cy="3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64" name="Freeform 164"/>
              <p:cNvSpPr>
                <a:spLocks/>
              </p:cNvSpPr>
              <p:nvPr/>
            </p:nvSpPr>
            <p:spPr bwMode="auto">
              <a:xfrm>
                <a:off x="4247" y="2732"/>
                <a:ext cx="250" cy="182"/>
              </a:xfrm>
              <a:custGeom>
                <a:avLst/>
                <a:gdLst>
                  <a:gd name="T0" fmla="*/ 49 w 250"/>
                  <a:gd name="T1" fmla="*/ 162 h 182"/>
                  <a:gd name="T2" fmla="*/ 36 w 250"/>
                  <a:gd name="T3" fmla="*/ 155 h 182"/>
                  <a:gd name="T4" fmla="*/ 29 w 250"/>
                  <a:gd name="T5" fmla="*/ 148 h 182"/>
                  <a:gd name="T6" fmla="*/ 23 w 250"/>
                  <a:gd name="T7" fmla="*/ 136 h 182"/>
                  <a:gd name="T8" fmla="*/ 13 w 250"/>
                  <a:gd name="T9" fmla="*/ 128 h 182"/>
                  <a:gd name="T10" fmla="*/ 4 w 250"/>
                  <a:gd name="T11" fmla="*/ 120 h 182"/>
                  <a:gd name="T12" fmla="*/ 3 w 250"/>
                  <a:gd name="T13" fmla="*/ 85 h 182"/>
                  <a:gd name="T14" fmla="*/ 1 w 250"/>
                  <a:gd name="T15" fmla="*/ 74 h 182"/>
                  <a:gd name="T16" fmla="*/ 19 w 250"/>
                  <a:gd name="T17" fmla="*/ 71 h 182"/>
                  <a:gd name="T18" fmla="*/ 21 w 250"/>
                  <a:gd name="T19" fmla="*/ 65 h 182"/>
                  <a:gd name="T20" fmla="*/ 19 w 250"/>
                  <a:gd name="T21" fmla="*/ 55 h 182"/>
                  <a:gd name="T22" fmla="*/ 11 w 250"/>
                  <a:gd name="T23" fmla="*/ 47 h 182"/>
                  <a:gd name="T24" fmla="*/ 28 w 250"/>
                  <a:gd name="T25" fmla="*/ 41 h 182"/>
                  <a:gd name="T26" fmla="*/ 39 w 250"/>
                  <a:gd name="T27" fmla="*/ 43 h 182"/>
                  <a:gd name="T28" fmla="*/ 49 w 250"/>
                  <a:gd name="T29" fmla="*/ 49 h 182"/>
                  <a:gd name="T30" fmla="*/ 63 w 250"/>
                  <a:gd name="T31" fmla="*/ 52 h 182"/>
                  <a:gd name="T32" fmla="*/ 67 w 250"/>
                  <a:gd name="T33" fmla="*/ 41 h 182"/>
                  <a:gd name="T34" fmla="*/ 80 w 250"/>
                  <a:gd name="T35" fmla="*/ 36 h 182"/>
                  <a:gd name="T36" fmla="*/ 91 w 250"/>
                  <a:gd name="T37" fmla="*/ 31 h 182"/>
                  <a:gd name="T38" fmla="*/ 94 w 250"/>
                  <a:gd name="T39" fmla="*/ 14 h 182"/>
                  <a:gd name="T40" fmla="*/ 101 w 250"/>
                  <a:gd name="T41" fmla="*/ 11 h 182"/>
                  <a:gd name="T42" fmla="*/ 106 w 250"/>
                  <a:gd name="T43" fmla="*/ 1 h 182"/>
                  <a:gd name="T44" fmla="*/ 113 w 250"/>
                  <a:gd name="T45" fmla="*/ 8 h 182"/>
                  <a:gd name="T46" fmla="*/ 119 w 250"/>
                  <a:gd name="T47" fmla="*/ 20 h 182"/>
                  <a:gd name="T48" fmla="*/ 121 w 250"/>
                  <a:gd name="T49" fmla="*/ 33 h 182"/>
                  <a:gd name="T50" fmla="*/ 125 w 250"/>
                  <a:gd name="T51" fmla="*/ 40 h 182"/>
                  <a:gd name="T52" fmla="*/ 132 w 250"/>
                  <a:gd name="T53" fmla="*/ 42 h 182"/>
                  <a:gd name="T54" fmla="*/ 137 w 250"/>
                  <a:gd name="T55" fmla="*/ 55 h 182"/>
                  <a:gd name="T56" fmla="*/ 146 w 250"/>
                  <a:gd name="T57" fmla="*/ 56 h 182"/>
                  <a:gd name="T58" fmla="*/ 151 w 250"/>
                  <a:gd name="T59" fmla="*/ 47 h 182"/>
                  <a:gd name="T60" fmla="*/ 158 w 250"/>
                  <a:gd name="T61" fmla="*/ 40 h 182"/>
                  <a:gd name="T62" fmla="*/ 165 w 250"/>
                  <a:gd name="T63" fmla="*/ 36 h 182"/>
                  <a:gd name="T64" fmla="*/ 175 w 250"/>
                  <a:gd name="T65" fmla="*/ 31 h 182"/>
                  <a:gd name="T66" fmla="*/ 185 w 250"/>
                  <a:gd name="T67" fmla="*/ 24 h 182"/>
                  <a:gd name="T68" fmla="*/ 195 w 250"/>
                  <a:gd name="T69" fmla="*/ 22 h 182"/>
                  <a:gd name="T70" fmla="*/ 205 w 250"/>
                  <a:gd name="T71" fmla="*/ 31 h 182"/>
                  <a:gd name="T72" fmla="*/ 209 w 250"/>
                  <a:gd name="T73" fmla="*/ 36 h 182"/>
                  <a:gd name="T74" fmla="*/ 215 w 250"/>
                  <a:gd name="T75" fmla="*/ 42 h 182"/>
                  <a:gd name="T76" fmla="*/ 235 w 250"/>
                  <a:gd name="T77" fmla="*/ 47 h 182"/>
                  <a:gd name="T78" fmla="*/ 234 w 250"/>
                  <a:gd name="T79" fmla="*/ 55 h 182"/>
                  <a:gd name="T80" fmla="*/ 235 w 250"/>
                  <a:gd name="T81" fmla="*/ 61 h 182"/>
                  <a:gd name="T82" fmla="*/ 239 w 250"/>
                  <a:gd name="T83" fmla="*/ 72 h 182"/>
                  <a:gd name="T84" fmla="*/ 243 w 250"/>
                  <a:gd name="T85" fmla="*/ 81 h 182"/>
                  <a:gd name="T86" fmla="*/ 249 w 250"/>
                  <a:gd name="T87" fmla="*/ 88 h 182"/>
                  <a:gd name="T88" fmla="*/ 240 w 250"/>
                  <a:gd name="T89" fmla="*/ 95 h 182"/>
                  <a:gd name="T90" fmla="*/ 233 w 250"/>
                  <a:gd name="T91" fmla="*/ 103 h 182"/>
                  <a:gd name="T92" fmla="*/ 234 w 250"/>
                  <a:gd name="T93" fmla="*/ 116 h 182"/>
                  <a:gd name="T94" fmla="*/ 225 w 250"/>
                  <a:gd name="T95" fmla="*/ 127 h 182"/>
                  <a:gd name="T96" fmla="*/ 225 w 250"/>
                  <a:gd name="T97" fmla="*/ 134 h 182"/>
                  <a:gd name="T98" fmla="*/ 240 w 250"/>
                  <a:gd name="T99" fmla="*/ 138 h 182"/>
                  <a:gd name="T100" fmla="*/ 243 w 250"/>
                  <a:gd name="T101" fmla="*/ 146 h 182"/>
                  <a:gd name="T102" fmla="*/ 239 w 250"/>
                  <a:gd name="T103" fmla="*/ 181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50" h="182">
                    <a:moveTo>
                      <a:pt x="52" y="166"/>
                    </a:moveTo>
                    <a:lnTo>
                      <a:pt x="49" y="162"/>
                    </a:lnTo>
                    <a:lnTo>
                      <a:pt x="42" y="159"/>
                    </a:lnTo>
                    <a:lnTo>
                      <a:pt x="36" y="155"/>
                    </a:lnTo>
                    <a:lnTo>
                      <a:pt x="35" y="149"/>
                    </a:lnTo>
                    <a:lnTo>
                      <a:pt x="29" y="148"/>
                    </a:lnTo>
                    <a:lnTo>
                      <a:pt x="24" y="143"/>
                    </a:lnTo>
                    <a:lnTo>
                      <a:pt x="23" y="136"/>
                    </a:lnTo>
                    <a:lnTo>
                      <a:pt x="21" y="130"/>
                    </a:lnTo>
                    <a:lnTo>
                      <a:pt x="13" y="128"/>
                    </a:lnTo>
                    <a:lnTo>
                      <a:pt x="9" y="123"/>
                    </a:lnTo>
                    <a:lnTo>
                      <a:pt x="4" y="120"/>
                    </a:lnTo>
                    <a:lnTo>
                      <a:pt x="0" y="115"/>
                    </a:lnTo>
                    <a:lnTo>
                      <a:pt x="3" y="85"/>
                    </a:lnTo>
                    <a:lnTo>
                      <a:pt x="1" y="80"/>
                    </a:lnTo>
                    <a:lnTo>
                      <a:pt x="1" y="74"/>
                    </a:lnTo>
                    <a:lnTo>
                      <a:pt x="6" y="72"/>
                    </a:lnTo>
                    <a:lnTo>
                      <a:pt x="19" y="71"/>
                    </a:lnTo>
                    <a:lnTo>
                      <a:pt x="26" y="68"/>
                    </a:lnTo>
                    <a:lnTo>
                      <a:pt x="21" y="65"/>
                    </a:lnTo>
                    <a:lnTo>
                      <a:pt x="18" y="60"/>
                    </a:lnTo>
                    <a:lnTo>
                      <a:pt x="19" y="55"/>
                    </a:lnTo>
                    <a:lnTo>
                      <a:pt x="13" y="52"/>
                    </a:lnTo>
                    <a:lnTo>
                      <a:pt x="11" y="47"/>
                    </a:lnTo>
                    <a:lnTo>
                      <a:pt x="16" y="43"/>
                    </a:lnTo>
                    <a:lnTo>
                      <a:pt x="28" y="41"/>
                    </a:lnTo>
                    <a:lnTo>
                      <a:pt x="34" y="39"/>
                    </a:lnTo>
                    <a:lnTo>
                      <a:pt x="39" y="43"/>
                    </a:lnTo>
                    <a:lnTo>
                      <a:pt x="45" y="45"/>
                    </a:lnTo>
                    <a:lnTo>
                      <a:pt x="49" y="49"/>
                    </a:lnTo>
                    <a:lnTo>
                      <a:pt x="57" y="49"/>
                    </a:lnTo>
                    <a:lnTo>
                      <a:pt x="63" y="52"/>
                    </a:lnTo>
                    <a:lnTo>
                      <a:pt x="67" y="48"/>
                    </a:lnTo>
                    <a:lnTo>
                      <a:pt x="67" y="41"/>
                    </a:lnTo>
                    <a:lnTo>
                      <a:pt x="74" y="40"/>
                    </a:lnTo>
                    <a:lnTo>
                      <a:pt x="80" y="36"/>
                    </a:lnTo>
                    <a:lnTo>
                      <a:pt x="87" y="35"/>
                    </a:lnTo>
                    <a:lnTo>
                      <a:pt x="91" y="31"/>
                    </a:lnTo>
                    <a:lnTo>
                      <a:pt x="91" y="19"/>
                    </a:lnTo>
                    <a:lnTo>
                      <a:pt x="94" y="14"/>
                    </a:lnTo>
                    <a:lnTo>
                      <a:pt x="98" y="16"/>
                    </a:lnTo>
                    <a:lnTo>
                      <a:pt x="101" y="11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7"/>
                    </a:lnTo>
                    <a:lnTo>
                      <a:pt x="113" y="8"/>
                    </a:lnTo>
                    <a:lnTo>
                      <a:pt x="114" y="15"/>
                    </a:lnTo>
                    <a:lnTo>
                      <a:pt x="119" y="20"/>
                    </a:lnTo>
                    <a:lnTo>
                      <a:pt x="121" y="27"/>
                    </a:lnTo>
                    <a:lnTo>
                      <a:pt x="121" y="33"/>
                    </a:lnTo>
                    <a:lnTo>
                      <a:pt x="117" y="40"/>
                    </a:lnTo>
                    <a:lnTo>
                      <a:pt x="125" y="40"/>
                    </a:lnTo>
                    <a:lnTo>
                      <a:pt x="131" y="38"/>
                    </a:lnTo>
                    <a:lnTo>
                      <a:pt x="132" y="42"/>
                    </a:lnTo>
                    <a:lnTo>
                      <a:pt x="131" y="52"/>
                    </a:lnTo>
                    <a:lnTo>
                      <a:pt x="137" y="55"/>
                    </a:lnTo>
                    <a:lnTo>
                      <a:pt x="142" y="54"/>
                    </a:lnTo>
                    <a:lnTo>
                      <a:pt x="146" y="56"/>
                    </a:lnTo>
                    <a:lnTo>
                      <a:pt x="147" y="52"/>
                    </a:lnTo>
                    <a:lnTo>
                      <a:pt x="151" y="47"/>
                    </a:lnTo>
                    <a:lnTo>
                      <a:pt x="155" y="45"/>
                    </a:lnTo>
                    <a:lnTo>
                      <a:pt x="158" y="40"/>
                    </a:lnTo>
                    <a:lnTo>
                      <a:pt x="161" y="36"/>
                    </a:lnTo>
                    <a:lnTo>
                      <a:pt x="165" y="36"/>
                    </a:lnTo>
                    <a:lnTo>
                      <a:pt x="171" y="34"/>
                    </a:lnTo>
                    <a:lnTo>
                      <a:pt x="175" y="31"/>
                    </a:lnTo>
                    <a:lnTo>
                      <a:pt x="179" y="25"/>
                    </a:lnTo>
                    <a:lnTo>
                      <a:pt x="185" y="24"/>
                    </a:lnTo>
                    <a:lnTo>
                      <a:pt x="191" y="19"/>
                    </a:lnTo>
                    <a:lnTo>
                      <a:pt x="195" y="22"/>
                    </a:lnTo>
                    <a:lnTo>
                      <a:pt x="201" y="24"/>
                    </a:lnTo>
                    <a:lnTo>
                      <a:pt x="205" y="31"/>
                    </a:lnTo>
                    <a:lnTo>
                      <a:pt x="205" y="39"/>
                    </a:lnTo>
                    <a:lnTo>
                      <a:pt x="209" y="36"/>
                    </a:lnTo>
                    <a:lnTo>
                      <a:pt x="210" y="41"/>
                    </a:lnTo>
                    <a:lnTo>
                      <a:pt x="215" y="42"/>
                    </a:lnTo>
                    <a:lnTo>
                      <a:pt x="223" y="46"/>
                    </a:lnTo>
                    <a:lnTo>
                      <a:pt x="235" y="47"/>
                    </a:lnTo>
                    <a:lnTo>
                      <a:pt x="239" y="52"/>
                    </a:lnTo>
                    <a:lnTo>
                      <a:pt x="234" y="55"/>
                    </a:lnTo>
                    <a:lnTo>
                      <a:pt x="239" y="59"/>
                    </a:lnTo>
                    <a:lnTo>
                      <a:pt x="235" y="61"/>
                    </a:lnTo>
                    <a:lnTo>
                      <a:pt x="239" y="66"/>
                    </a:lnTo>
                    <a:lnTo>
                      <a:pt x="239" y="72"/>
                    </a:lnTo>
                    <a:lnTo>
                      <a:pt x="238" y="78"/>
                    </a:lnTo>
                    <a:lnTo>
                      <a:pt x="243" y="81"/>
                    </a:lnTo>
                    <a:lnTo>
                      <a:pt x="248" y="82"/>
                    </a:lnTo>
                    <a:lnTo>
                      <a:pt x="249" y="88"/>
                    </a:lnTo>
                    <a:lnTo>
                      <a:pt x="245" y="94"/>
                    </a:lnTo>
                    <a:lnTo>
                      <a:pt x="240" y="95"/>
                    </a:lnTo>
                    <a:lnTo>
                      <a:pt x="239" y="100"/>
                    </a:lnTo>
                    <a:lnTo>
                      <a:pt x="233" y="103"/>
                    </a:lnTo>
                    <a:lnTo>
                      <a:pt x="233" y="110"/>
                    </a:lnTo>
                    <a:lnTo>
                      <a:pt x="234" y="116"/>
                    </a:lnTo>
                    <a:lnTo>
                      <a:pt x="229" y="120"/>
                    </a:lnTo>
                    <a:lnTo>
                      <a:pt x="225" y="127"/>
                    </a:lnTo>
                    <a:lnTo>
                      <a:pt x="220" y="129"/>
                    </a:lnTo>
                    <a:lnTo>
                      <a:pt x="225" y="134"/>
                    </a:lnTo>
                    <a:lnTo>
                      <a:pt x="234" y="136"/>
                    </a:lnTo>
                    <a:lnTo>
                      <a:pt x="240" y="138"/>
                    </a:lnTo>
                    <a:lnTo>
                      <a:pt x="244" y="141"/>
                    </a:lnTo>
                    <a:lnTo>
                      <a:pt x="243" y="146"/>
                    </a:lnTo>
                    <a:lnTo>
                      <a:pt x="236" y="152"/>
                    </a:lnTo>
                    <a:lnTo>
                      <a:pt x="239" y="181"/>
                    </a:lnTo>
                    <a:lnTo>
                      <a:pt x="52" y="166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3" name="Freeform 163"/>
              <p:cNvSpPr>
                <a:spLocks/>
              </p:cNvSpPr>
              <p:nvPr/>
            </p:nvSpPr>
            <p:spPr bwMode="auto">
              <a:xfrm>
                <a:off x="3942" y="2646"/>
                <a:ext cx="314" cy="277"/>
              </a:xfrm>
              <a:custGeom>
                <a:avLst/>
                <a:gdLst>
                  <a:gd name="T0" fmla="*/ 48 w 314"/>
                  <a:gd name="T1" fmla="*/ 248 h 277"/>
                  <a:gd name="T2" fmla="*/ 48 w 314"/>
                  <a:gd name="T3" fmla="*/ 237 h 277"/>
                  <a:gd name="T4" fmla="*/ 33 w 314"/>
                  <a:gd name="T5" fmla="*/ 229 h 277"/>
                  <a:gd name="T6" fmla="*/ 26 w 314"/>
                  <a:gd name="T7" fmla="*/ 206 h 277"/>
                  <a:gd name="T8" fmla="*/ 18 w 314"/>
                  <a:gd name="T9" fmla="*/ 193 h 277"/>
                  <a:gd name="T10" fmla="*/ 11 w 314"/>
                  <a:gd name="T11" fmla="*/ 176 h 277"/>
                  <a:gd name="T12" fmla="*/ 19 w 314"/>
                  <a:gd name="T13" fmla="*/ 160 h 277"/>
                  <a:gd name="T14" fmla="*/ 0 w 314"/>
                  <a:gd name="T15" fmla="*/ 152 h 277"/>
                  <a:gd name="T16" fmla="*/ 18 w 314"/>
                  <a:gd name="T17" fmla="*/ 141 h 277"/>
                  <a:gd name="T18" fmla="*/ 35 w 314"/>
                  <a:gd name="T19" fmla="*/ 128 h 277"/>
                  <a:gd name="T20" fmla="*/ 31 w 314"/>
                  <a:gd name="T21" fmla="*/ 109 h 277"/>
                  <a:gd name="T22" fmla="*/ 35 w 314"/>
                  <a:gd name="T23" fmla="*/ 83 h 277"/>
                  <a:gd name="T24" fmla="*/ 52 w 314"/>
                  <a:gd name="T25" fmla="*/ 70 h 277"/>
                  <a:gd name="T26" fmla="*/ 53 w 314"/>
                  <a:gd name="T27" fmla="*/ 53 h 277"/>
                  <a:gd name="T28" fmla="*/ 72 w 314"/>
                  <a:gd name="T29" fmla="*/ 63 h 277"/>
                  <a:gd name="T30" fmla="*/ 79 w 314"/>
                  <a:gd name="T31" fmla="*/ 52 h 277"/>
                  <a:gd name="T32" fmla="*/ 96 w 314"/>
                  <a:gd name="T33" fmla="*/ 42 h 277"/>
                  <a:gd name="T34" fmla="*/ 87 w 314"/>
                  <a:gd name="T35" fmla="*/ 27 h 277"/>
                  <a:gd name="T36" fmla="*/ 108 w 314"/>
                  <a:gd name="T37" fmla="*/ 20 h 277"/>
                  <a:gd name="T38" fmla="*/ 128 w 314"/>
                  <a:gd name="T39" fmla="*/ 22 h 277"/>
                  <a:gd name="T40" fmla="*/ 143 w 314"/>
                  <a:gd name="T41" fmla="*/ 11 h 277"/>
                  <a:gd name="T42" fmla="*/ 160 w 314"/>
                  <a:gd name="T43" fmla="*/ 1 h 277"/>
                  <a:gd name="T44" fmla="*/ 176 w 314"/>
                  <a:gd name="T45" fmla="*/ 11 h 277"/>
                  <a:gd name="T46" fmla="*/ 186 w 314"/>
                  <a:gd name="T47" fmla="*/ 29 h 277"/>
                  <a:gd name="T48" fmla="*/ 197 w 314"/>
                  <a:gd name="T49" fmla="*/ 39 h 277"/>
                  <a:gd name="T50" fmla="*/ 194 w 314"/>
                  <a:gd name="T51" fmla="*/ 54 h 277"/>
                  <a:gd name="T52" fmla="*/ 211 w 314"/>
                  <a:gd name="T53" fmla="*/ 58 h 277"/>
                  <a:gd name="T54" fmla="*/ 224 w 314"/>
                  <a:gd name="T55" fmla="*/ 58 h 277"/>
                  <a:gd name="T56" fmla="*/ 240 w 314"/>
                  <a:gd name="T57" fmla="*/ 54 h 277"/>
                  <a:gd name="T58" fmla="*/ 256 w 314"/>
                  <a:gd name="T59" fmla="*/ 58 h 277"/>
                  <a:gd name="T60" fmla="*/ 259 w 314"/>
                  <a:gd name="T61" fmla="*/ 74 h 277"/>
                  <a:gd name="T62" fmla="*/ 244 w 314"/>
                  <a:gd name="T63" fmla="*/ 85 h 277"/>
                  <a:gd name="T64" fmla="*/ 254 w 314"/>
                  <a:gd name="T65" fmla="*/ 93 h 277"/>
                  <a:gd name="T66" fmla="*/ 272 w 314"/>
                  <a:gd name="T67" fmla="*/ 100 h 277"/>
                  <a:gd name="T68" fmla="*/ 282 w 314"/>
                  <a:gd name="T69" fmla="*/ 113 h 277"/>
                  <a:gd name="T70" fmla="*/ 299 w 314"/>
                  <a:gd name="T71" fmla="*/ 123 h 277"/>
                  <a:gd name="T72" fmla="*/ 288 w 314"/>
                  <a:gd name="T73" fmla="*/ 129 h 277"/>
                  <a:gd name="T74" fmla="*/ 272 w 314"/>
                  <a:gd name="T75" fmla="*/ 141 h 277"/>
                  <a:gd name="T76" fmla="*/ 274 w 314"/>
                  <a:gd name="T77" fmla="*/ 152 h 277"/>
                  <a:gd name="T78" fmla="*/ 294 w 314"/>
                  <a:gd name="T79" fmla="*/ 161 h 277"/>
                  <a:gd name="T80" fmla="*/ 310 w 314"/>
                  <a:gd name="T81" fmla="*/ 173 h 277"/>
                  <a:gd name="T82" fmla="*/ 310 w 314"/>
                  <a:gd name="T83" fmla="*/ 190 h 277"/>
                  <a:gd name="T84" fmla="*/ 304 w 314"/>
                  <a:gd name="T85" fmla="*/ 206 h 277"/>
                  <a:gd name="T86" fmla="*/ 282 w 314"/>
                  <a:gd name="T87" fmla="*/ 216 h 277"/>
                  <a:gd name="T88" fmla="*/ 264 w 314"/>
                  <a:gd name="T89" fmla="*/ 231 h 277"/>
                  <a:gd name="T90" fmla="*/ 250 w 314"/>
                  <a:gd name="T91" fmla="*/ 25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14" h="277">
                    <a:moveTo>
                      <a:pt x="52" y="254"/>
                    </a:moveTo>
                    <a:lnTo>
                      <a:pt x="55" y="250"/>
                    </a:lnTo>
                    <a:lnTo>
                      <a:pt x="48" y="248"/>
                    </a:lnTo>
                    <a:lnTo>
                      <a:pt x="49" y="242"/>
                    </a:lnTo>
                    <a:lnTo>
                      <a:pt x="55" y="241"/>
                    </a:lnTo>
                    <a:lnTo>
                      <a:pt x="48" y="237"/>
                    </a:lnTo>
                    <a:lnTo>
                      <a:pt x="41" y="238"/>
                    </a:lnTo>
                    <a:lnTo>
                      <a:pt x="38" y="234"/>
                    </a:lnTo>
                    <a:lnTo>
                      <a:pt x="33" y="229"/>
                    </a:lnTo>
                    <a:lnTo>
                      <a:pt x="31" y="218"/>
                    </a:lnTo>
                    <a:lnTo>
                      <a:pt x="28" y="213"/>
                    </a:lnTo>
                    <a:lnTo>
                      <a:pt x="26" y="206"/>
                    </a:lnTo>
                    <a:lnTo>
                      <a:pt x="18" y="204"/>
                    </a:lnTo>
                    <a:lnTo>
                      <a:pt x="15" y="198"/>
                    </a:lnTo>
                    <a:lnTo>
                      <a:pt x="18" y="193"/>
                    </a:lnTo>
                    <a:lnTo>
                      <a:pt x="18" y="187"/>
                    </a:lnTo>
                    <a:lnTo>
                      <a:pt x="11" y="183"/>
                    </a:lnTo>
                    <a:lnTo>
                      <a:pt x="11" y="176"/>
                    </a:lnTo>
                    <a:lnTo>
                      <a:pt x="15" y="170"/>
                    </a:lnTo>
                    <a:lnTo>
                      <a:pt x="15" y="163"/>
                    </a:lnTo>
                    <a:lnTo>
                      <a:pt x="19" y="160"/>
                    </a:lnTo>
                    <a:lnTo>
                      <a:pt x="15" y="157"/>
                    </a:lnTo>
                    <a:lnTo>
                      <a:pt x="3" y="155"/>
                    </a:lnTo>
                    <a:lnTo>
                      <a:pt x="0" y="152"/>
                    </a:lnTo>
                    <a:lnTo>
                      <a:pt x="4" y="144"/>
                    </a:lnTo>
                    <a:lnTo>
                      <a:pt x="11" y="144"/>
                    </a:lnTo>
                    <a:lnTo>
                      <a:pt x="18" y="141"/>
                    </a:lnTo>
                    <a:lnTo>
                      <a:pt x="26" y="140"/>
                    </a:lnTo>
                    <a:lnTo>
                      <a:pt x="33" y="135"/>
                    </a:lnTo>
                    <a:lnTo>
                      <a:pt x="35" y="128"/>
                    </a:lnTo>
                    <a:lnTo>
                      <a:pt x="35" y="122"/>
                    </a:lnTo>
                    <a:lnTo>
                      <a:pt x="31" y="116"/>
                    </a:lnTo>
                    <a:lnTo>
                      <a:pt x="31" y="109"/>
                    </a:lnTo>
                    <a:lnTo>
                      <a:pt x="36" y="106"/>
                    </a:lnTo>
                    <a:lnTo>
                      <a:pt x="34" y="94"/>
                    </a:lnTo>
                    <a:lnTo>
                      <a:pt x="35" y="83"/>
                    </a:lnTo>
                    <a:lnTo>
                      <a:pt x="39" y="79"/>
                    </a:lnTo>
                    <a:lnTo>
                      <a:pt x="49" y="76"/>
                    </a:lnTo>
                    <a:lnTo>
                      <a:pt x="52" y="70"/>
                    </a:lnTo>
                    <a:lnTo>
                      <a:pt x="48" y="65"/>
                    </a:lnTo>
                    <a:lnTo>
                      <a:pt x="48" y="58"/>
                    </a:lnTo>
                    <a:lnTo>
                      <a:pt x="53" y="53"/>
                    </a:lnTo>
                    <a:lnTo>
                      <a:pt x="62" y="52"/>
                    </a:lnTo>
                    <a:lnTo>
                      <a:pt x="65" y="58"/>
                    </a:lnTo>
                    <a:lnTo>
                      <a:pt x="72" y="63"/>
                    </a:lnTo>
                    <a:lnTo>
                      <a:pt x="78" y="63"/>
                    </a:lnTo>
                    <a:lnTo>
                      <a:pt x="82" y="58"/>
                    </a:lnTo>
                    <a:lnTo>
                      <a:pt x="79" y="52"/>
                    </a:lnTo>
                    <a:lnTo>
                      <a:pt x="85" y="48"/>
                    </a:lnTo>
                    <a:lnTo>
                      <a:pt x="92" y="47"/>
                    </a:lnTo>
                    <a:lnTo>
                      <a:pt x="96" y="42"/>
                    </a:lnTo>
                    <a:lnTo>
                      <a:pt x="92" y="35"/>
                    </a:lnTo>
                    <a:lnTo>
                      <a:pt x="85" y="33"/>
                    </a:lnTo>
                    <a:lnTo>
                      <a:pt x="87" y="27"/>
                    </a:lnTo>
                    <a:lnTo>
                      <a:pt x="92" y="26"/>
                    </a:lnTo>
                    <a:lnTo>
                      <a:pt x="97" y="20"/>
                    </a:lnTo>
                    <a:lnTo>
                      <a:pt x="108" y="20"/>
                    </a:lnTo>
                    <a:lnTo>
                      <a:pt x="116" y="18"/>
                    </a:lnTo>
                    <a:lnTo>
                      <a:pt x="123" y="20"/>
                    </a:lnTo>
                    <a:lnTo>
                      <a:pt x="128" y="22"/>
                    </a:lnTo>
                    <a:lnTo>
                      <a:pt x="136" y="21"/>
                    </a:lnTo>
                    <a:lnTo>
                      <a:pt x="140" y="16"/>
                    </a:lnTo>
                    <a:lnTo>
                      <a:pt x="143" y="11"/>
                    </a:lnTo>
                    <a:lnTo>
                      <a:pt x="150" y="7"/>
                    </a:lnTo>
                    <a:lnTo>
                      <a:pt x="156" y="7"/>
                    </a:lnTo>
                    <a:lnTo>
                      <a:pt x="160" y="1"/>
                    </a:lnTo>
                    <a:lnTo>
                      <a:pt x="166" y="0"/>
                    </a:lnTo>
                    <a:lnTo>
                      <a:pt x="170" y="7"/>
                    </a:lnTo>
                    <a:lnTo>
                      <a:pt x="176" y="11"/>
                    </a:lnTo>
                    <a:lnTo>
                      <a:pt x="176" y="22"/>
                    </a:lnTo>
                    <a:lnTo>
                      <a:pt x="175" y="27"/>
                    </a:lnTo>
                    <a:lnTo>
                      <a:pt x="186" y="29"/>
                    </a:lnTo>
                    <a:lnTo>
                      <a:pt x="194" y="32"/>
                    </a:lnTo>
                    <a:lnTo>
                      <a:pt x="199" y="34"/>
                    </a:lnTo>
                    <a:lnTo>
                      <a:pt x="197" y="39"/>
                    </a:lnTo>
                    <a:lnTo>
                      <a:pt x="197" y="45"/>
                    </a:lnTo>
                    <a:lnTo>
                      <a:pt x="194" y="48"/>
                    </a:lnTo>
                    <a:lnTo>
                      <a:pt x="194" y="54"/>
                    </a:lnTo>
                    <a:lnTo>
                      <a:pt x="200" y="55"/>
                    </a:lnTo>
                    <a:lnTo>
                      <a:pt x="206" y="53"/>
                    </a:lnTo>
                    <a:lnTo>
                      <a:pt x="211" y="58"/>
                    </a:lnTo>
                    <a:lnTo>
                      <a:pt x="216" y="55"/>
                    </a:lnTo>
                    <a:lnTo>
                      <a:pt x="222" y="54"/>
                    </a:lnTo>
                    <a:lnTo>
                      <a:pt x="224" y="58"/>
                    </a:lnTo>
                    <a:lnTo>
                      <a:pt x="230" y="52"/>
                    </a:lnTo>
                    <a:lnTo>
                      <a:pt x="236" y="51"/>
                    </a:lnTo>
                    <a:lnTo>
                      <a:pt x="240" y="54"/>
                    </a:lnTo>
                    <a:lnTo>
                      <a:pt x="246" y="55"/>
                    </a:lnTo>
                    <a:lnTo>
                      <a:pt x="254" y="53"/>
                    </a:lnTo>
                    <a:lnTo>
                      <a:pt x="256" y="58"/>
                    </a:lnTo>
                    <a:lnTo>
                      <a:pt x="256" y="65"/>
                    </a:lnTo>
                    <a:lnTo>
                      <a:pt x="254" y="69"/>
                    </a:lnTo>
                    <a:lnTo>
                      <a:pt x="259" y="74"/>
                    </a:lnTo>
                    <a:lnTo>
                      <a:pt x="256" y="81"/>
                    </a:lnTo>
                    <a:lnTo>
                      <a:pt x="250" y="83"/>
                    </a:lnTo>
                    <a:lnTo>
                      <a:pt x="244" y="85"/>
                    </a:lnTo>
                    <a:lnTo>
                      <a:pt x="241" y="90"/>
                    </a:lnTo>
                    <a:lnTo>
                      <a:pt x="246" y="93"/>
                    </a:lnTo>
                    <a:lnTo>
                      <a:pt x="254" y="93"/>
                    </a:lnTo>
                    <a:lnTo>
                      <a:pt x="261" y="95"/>
                    </a:lnTo>
                    <a:lnTo>
                      <a:pt x="265" y="99"/>
                    </a:lnTo>
                    <a:lnTo>
                      <a:pt x="272" y="100"/>
                    </a:lnTo>
                    <a:lnTo>
                      <a:pt x="272" y="105"/>
                    </a:lnTo>
                    <a:lnTo>
                      <a:pt x="277" y="107"/>
                    </a:lnTo>
                    <a:lnTo>
                      <a:pt x="282" y="113"/>
                    </a:lnTo>
                    <a:lnTo>
                      <a:pt x="288" y="116"/>
                    </a:lnTo>
                    <a:lnTo>
                      <a:pt x="295" y="119"/>
                    </a:lnTo>
                    <a:lnTo>
                      <a:pt x="299" y="123"/>
                    </a:lnTo>
                    <a:lnTo>
                      <a:pt x="299" y="129"/>
                    </a:lnTo>
                    <a:lnTo>
                      <a:pt x="294" y="132"/>
                    </a:lnTo>
                    <a:lnTo>
                      <a:pt x="288" y="129"/>
                    </a:lnTo>
                    <a:lnTo>
                      <a:pt x="284" y="135"/>
                    </a:lnTo>
                    <a:lnTo>
                      <a:pt x="279" y="140"/>
                    </a:lnTo>
                    <a:lnTo>
                      <a:pt x="272" y="141"/>
                    </a:lnTo>
                    <a:lnTo>
                      <a:pt x="265" y="141"/>
                    </a:lnTo>
                    <a:lnTo>
                      <a:pt x="272" y="144"/>
                    </a:lnTo>
                    <a:lnTo>
                      <a:pt x="274" y="152"/>
                    </a:lnTo>
                    <a:lnTo>
                      <a:pt x="282" y="156"/>
                    </a:lnTo>
                    <a:lnTo>
                      <a:pt x="289" y="159"/>
                    </a:lnTo>
                    <a:lnTo>
                      <a:pt x="294" y="161"/>
                    </a:lnTo>
                    <a:lnTo>
                      <a:pt x="298" y="167"/>
                    </a:lnTo>
                    <a:lnTo>
                      <a:pt x="304" y="168"/>
                    </a:lnTo>
                    <a:lnTo>
                      <a:pt x="310" y="173"/>
                    </a:lnTo>
                    <a:lnTo>
                      <a:pt x="313" y="177"/>
                    </a:lnTo>
                    <a:lnTo>
                      <a:pt x="309" y="183"/>
                    </a:lnTo>
                    <a:lnTo>
                      <a:pt x="310" y="190"/>
                    </a:lnTo>
                    <a:lnTo>
                      <a:pt x="309" y="196"/>
                    </a:lnTo>
                    <a:lnTo>
                      <a:pt x="305" y="201"/>
                    </a:lnTo>
                    <a:lnTo>
                      <a:pt x="304" y="206"/>
                    </a:lnTo>
                    <a:lnTo>
                      <a:pt x="299" y="211"/>
                    </a:lnTo>
                    <a:lnTo>
                      <a:pt x="288" y="213"/>
                    </a:lnTo>
                    <a:lnTo>
                      <a:pt x="282" y="216"/>
                    </a:lnTo>
                    <a:lnTo>
                      <a:pt x="278" y="223"/>
                    </a:lnTo>
                    <a:lnTo>
                      <a:pt x="273" y="227"/>
                    </a:lnTo>
                    <a:lnTo>
                      <a:pt x="264" y="231"/>
                    </a:lnTo>
                    <a:lnTo>
                      <a:pt x="259" y="238"/>
                    </a:lnTo>
                    <a:lnTo>
                      <a:pt x="256" y="247"/>
                    </a:lnTo>
                    <a:lnTo>
                      <a:pt x="250" y="250"/>
                    </a:lnTo>
                    <a:lnTo>
                      <a:pt x="236" y="276"/>
                    </a:lnTo>
                    <a:lnTo>
                      <a:pt x="52" y="25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2" name="Freeform 162"/>
              <p:cNvSpPr>
                <a:spLocks/>
              </p:cNvSpPr>
              <p:nvPr/>
            </p:nvSpPr>
            <p:spPr bwMode="auto">
              <a:xfrm>
                <a:off x="3901" y="2887"/>
                <a:ext cx="728" cy="53"/>
              </a:xfrm>
              <a:custGeom>
                <a:avLst/>
                <a:gdLst>
                  <a:gd name="T0" fmla="*/ 200 w 728"/>
                  <a:gd name="T1" fmla="*/ 17 h 53"/>
                  <a:gd name="T2" fmla="*/ 727 w 728"/>
                  <a:gd name="T3" fmla="*/ 0 h 53"/>
                  <a:gd name="T4" fmla="*/ 727 w 728"/>
                  <a:gd name="T5" fmla="*/ 19 h 53"/>
                  <a:gd name="T6" fmla="*/ 200 w 728"/>
                  <a:gd name="T7" fmla="*/ 52 h 53"/>
                  <a:gd name="T8" fmla="*/ 0 w 728"/>
                  <a:gd name="T9" fmla="*/ 39 h 53"/>
                  <a:gd name="T10" fmla="*/ 0 w 728"/>
                  <a:gd name="T11" fmla="*/ 7 h 53"/>
                  <a:gd name="T12" fmla="*/ 200 w 728"/>
                  <a:gd name="T13" fmla="*/ 1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8" h="53">
                    <a:moveTo>
                      <a:pt x="200" y="17"/>
                    </a:moveTo>
                    <a:lnTo>
                      <a:pt x="727" y="0"/>
                    </a:lnTo>
                    <a:lnTo>
                      <a:pt x="727" y="19"/>
                    </a:lnTo>
                    <a:lnTo>
                      <a:pt x="200" y="52"/>
                    </a:lnTo>
                    <a:lnTo>
                      <a:pt x="0" y="39"/>
                    </a:lnTo>
                    <a:lnTo>
                      <a:pt x="0" y="7"/>
                    </a:lnTo>
                    <a:lnTo>
                      <a:pt x="200" y="1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1" name="Line 161"/>
              <p:cNvSpPr>
                <a:spLocks noChangeShapeType="1"/>
              </p:cNvSpPr>
              <p:nvPr/>
            </p:nvSpPr>
            <p:spPr bwMode="auto">
              <a:xfrm flipV="1">
                <a:off x="4101" y="2900"/>
                <a:ext cx="0" cy="4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</p:grpSp>
        <p:sp>
          <p:nvSpPr>
            <p:cNvPr id="51359" name="Rectangle 159"/>
            <p:cNvSpPr>
              <a:spLocks noChangeArrowheads="1"/>
            </p:cNvSpPr>
            <p:nvPr/>
          </p:nvSpPr>
          <p:spPr bwMode="auto">
            <a:xfrm>
              <a:off x="1494" y="3414"/>
              <a:ext cx="162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Производитель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358" name="Rectangle 158"/>
            <p:cNvSpPr>
              <a:spLocks noChangeArrowheads="1"/>
            </p:cNvSpPr>
            <p:nvPr/>
          </p:nvSpPr>
          <p:spPr bwMode="auto">
            <a:xfrm>
              <a:off x="8147" y="3414"/>
              <a:ext cx="1627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Потребитель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357" name="Line 157"/>
            <p:cNvSpPr>
              <a:spLocks noChangeShapeType="1"/>
            </p:cNvSpPr>
            <p:nvPr/>
          </p:nvSpPr>
          <p:spPr bwMode="auto">
            <a:xfrm>
              <a:off x="2825" y="3099"/>
              <a:ext cx="2069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graphicFrame>
          <p:nvGraphicFramePr>
            <p:cNvPr id="51356" name="Object 156"/>
            <p:cNvGraphicFramePr>
              <a:graphicFrameLocks/>
            </p:cNvGraphicFramePr>
            <p:nvPr/>
          </p:nvGraphicFramePr>
          <p:xfrm>
            <a:off x="1642" y="2784"/>
            <a:ext cx="103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7" r:id="rId5" imgW="5905500" imgH="3697288" progId="Unknown">
                    <p:embed/>
                  </p:oleObj>
                </mc:Choice>
                <mc:Fallback>
                  <p:oleObj r:id="rId5" imgW="5905500" imgH="3697288" progId="Unknown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2" y="2784"/>
                          <a:ext cx="103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0000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316" name="Group 116"/>
            <p:cNvGrpSpPr>
              <a:grpSpLocks/>
            </p:cNvGrpSpPr>
            <p:nvPr/>
          </p:nvGrpSpPr>
          <p:grpSpPr bwMode="auto">
            <a:xfrm>
              <a:off x="8590" y="2679"/>
              <a:ext cx="740" cy="608"/>
              <a:chOff x="3464" y="2090"/>
              <a:chExt cx="1165" cy="853"/>
            </a:xfrm>
          </p:grpSpPr>
          <p:sp>
            <p:nvSpPr>
              <p:cNvPr id="51355" name="Freeform 155"/>
              <p:cNvSpPr>
                <a:spLocks/>
              </p:cNvSpPr>
              <p:nvPr/>
            </p:nvSpPr>
            <p:spPr bwMode="auto">
              <a:xfrm>
                <a:off x="3874" y="2514"/>
                <a:ext cx="106" cy="403"/>
              </a:xfrm>
              <a:custGeom>
                <a:avLst/>
                <a:gdLst>
                  <a:gd name="T0" fmla="*/ 0 w 106"/>
                  <a:gd name="T1" fmla="*/ 396 h 403"/>
                  <a:gd name="T2" fmla="*/ 25 w 106"/>
                  <a:gd name="T3" fmla="*/ 389 h 403"/>
                  <a:gd name="T4" fmla="*/ 29 w 106"/>
                  <a:gd name="T5" fmla="*/ 389 h 403"/>
                  <a:gd name="T6" fmla="*/ 105 w 106"/>
                  <a:gd name="T7" fmla="*/ 402 h 403"/>
                  <a:gd name="T8" fmla="*/ 105 w 106"/>
                  <a:gd name="T9" fmla="*/ 0 h 403"/>
                  <a:gd name="T10" fmla="*/ 0 w 106"/>
                  <a:gd name="T11" fmla="*/ 0 h 403"/>
                  <a:gd name="T12" fmla="*/ 0 w 106"/>
                  <a:gd name="T13" fmla="*/ 396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403">
                    <a:moveTo>
                      <a:pt x="0" y="396"/>
                    </a:moveTo>
                    <a:lnTo>
                      <a:pt x="25" y="389"/>
                    </a:lnTo>
                    <a:lnTo>
                      <a:pt x="29" y="389"/>
                    </a:lnTo>
                    <a:lnTo>
                      <a:pt x="105" y="402"/>
                    </a:lnTo>
                    <a:lnTo>
                      <a:pt x="105" y="0"/>
                    </a:lnTo>
                    <a:lnTo>
                      <a:pt x="0" y="0"/>
                    </a:lnTo>
                    <a:lnTo>
                      <a:pt x="0" y="396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4" name="Freeform 154"/>
              <p:cNvSpPr>
                <a:spLocks/>
              </p:cNvSpPr>
              <p:nvPr/>
            </p:nvSpPr>
            <p:spPr bwMode="auto">
              <a:xfrm>
                <a:off x="3909" y="2090"/>
                <a:ext cx="402" cy="168"/>
              </a:xfrm>
              <a:custGeom>
                <a:avLst/>
                <a:gdLst>
                  <a:gd name="T0" fmla="*/ 0 w 402"/>
                  <a:gd name="T1" fmla="*/ 167 h 168"/>
                  <a:gd name="T2" fmla="*/ 0 w 402"/>
                  <a:gd name="T3" fmla="*/ 109 h 168"/>
                  <a:gd name="T4" fmla="*/ 287 w 402"/>
                  <a:gd name="T5" fmla="*/ 0 h 168"/>
                  <a:gd name="T6" fmla="*/ 401 w 402"/>
                  <a:gd name="T7" fmla="*/ 61 h 168"/>
                  <a:gd name="T8" fmla="*/ 401 w 402"/>
                  <a:gd name="T9" fmla="*/ 87 h 168"/>
                  <a:gd name="T10" fmla="*/ 0 w 402"/>
                  <a:gd name="T11" fmla="*/ 167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2" h="168">
                    <a:moveTo>
                      <a:pt x="0" y="167"/>
                    </a:moveTo>
                    <a:lnTo>
                      <a:pt x="0" y="109"/>
                    </a:lnTo>
                    <a:lnTo>
                      <a:pt x="287" y="0"/>
                    </a:lnTo>
                    <a:lnTo>
                      <a:pt x="401" y="61"/>
                    </a:lnTo>
                    <a:lnTo>
                      <a:pt x="401" y="87"/>
                    </a:lnTo>
                    <a:lnTo>
                      <a:pt x="0" y="16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3" name="Freeform 153"/>
              <p:cNvSpPr>
                <a:spLocks/>
              </p:cNvSpPr>
              <p:nvPr/>
            </p:nvSpPr>
            <p:spPr bwMode="auto">
              <a:xfrm>
                <a:off x="4196" y="2090"/>
                <a:ext cx="2" cy="63"/>
              </a:xfrm>
              <a:custGeom>
                <a:avLst/>
                <a:gdLst>
                  <a:gd name="T0" fmla="*/ 0 w 2"/>
                  <a:gd name="T1" fmla="*/ 0 h 63"/>
                  <a:gd name="T2" fmla="*/ 0 w 2"/>
                  <a:gd name="T3" fmla="*/ 61 h 63"/>
                  <a:gd name="T4" fmla="*/ 1 w 2"/>
                  <a:gd name="T5" fmla="*/ 62 h 63"/>
                  <a:gd name="T6" fmla="*/ 1 w 2"/>
                  <a:gd name="T7" fmla="*/ 1 h 63"/>
                  <a:gd name="T8" fmla="*/ 0 w 2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3">
                    <a:moveTo>
                      <a:pt x="0" y="0"/>
                    </a:moveTo>
                    <a:lnTo>
                      <a:pt x="0" y="61"/>
                    </a:lnTo>
                    <a:lnTo>
                      <a:pt x="1" y="62"/>
                    </a:lnTo>
                    <a:lnTo>
                      <a:pt x="1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2" name="Freeform 152"/>
              <p:cNvSpPr>
                <a:spLocks/>
              </p:cNvSpPr>
              <p:nvPr/>
            </p:nvSpPr>
            <p:spPr bwMode="auto">
              <a:xfrm>
                <a:off x="3585" y="2136"/>
                <a:ext cx="814" cy="700"/>
              </a:xfrm>
              <a:custGeom>
                <a:avLst/>
                <a:gdLst>
                  <a:gd name="T0" fmla="*/ 651 w 814"/>
                  <a:gd name="T1" fmla="*/ 0 h 700"/>
                  <a:gd name="T2" fmla="*/ 0 w 814"/>
                  <a:gd name="T3" fmla="*/ 231 h 700"/>
                  <a:gd name="T4" fmla="*/ 0 w 814"/>
                  <a:gd name="T5" fmla="*/ 699 h 700"/>
                  <a:gd name="T6" fmla="*/ 309 w 814"/>
                  <a:gd name="T7" fmla="*/ 699 h 700"/>
                  <a:gd name="T8" fmla="*/ 309 w 814"/>
                  <a:gd name="T9" fmla="*/ 395 h 700"/>
                  <a:gd name="T10" fmla="*/ 813 w 814"/>
                  <a:gd name="T11" fmla="*/ 301 h 700"/>
                  <a:gd name="T12" fmla="*/ 813 w 814"/>
                  <a:gd name="T13" fmla="*/ 80 h 700"/>
                  <a:gd name="T14" fmla="*/ 651 w 814"/>
                  <a:gd name="T15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14" h="700">
                    <a:moveTo>
                      <a:pt x="651" y="0"/>
                    </a:moveTo>
                    <a:lnTo>
                      <a:pt x="0" y="231"/>
                    </a:lnTo>
                    <a:lnTo>
                      <a:pt x="0" y="699"/>
                    </a:lnTo>
                    <a:lnTo>
                      <a:pt x="309" y="699"/>
                    </a:lnTo>
                    <a:lnTo>
                      <a:pt x="309" y="395"/>
                    </a:lnTo>
                    <a:lnTo>
                      <a:pt x="813" y="301"/>
                    </a:lnTo>
                    <a:lnTo>
                      <a:pt x="813" y="80"/>
                    </a:lnTo>
                    <a:lnTo>
                      <a:pt x="651" y="0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1" name="Line 151"/>
              <p:cNvSpPr>
                <a:spLocks noChangeShapeType="1"/>
              </p:cNvSpPr>
              <p:nvPr/>
            </p:nvSpPr>
            <p:spPr bwMode="auto">
              <a:xfrm flipV="1">
                <a:off x="4236" y="2132"/>
                <a:ext cx="0" cy="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50" name="Freeform 150"/>
              <p:cNvSpPr>
                <a:spLocks/>
              </p:cNvSpPr>
              <p:nvPr/>
            </p:nvSpPr>
            <p:spPr bwMode="auto">
              <a:xfrm>
                <a:off x="3605" y="2178"/>
                <a:ext cx="619" cy="227"/>
              </a:xfrm>
              <a:custGeom>
                <a:avLst/>
                <a:gdLst>
                  <a:gd name="T0" fmla="*/ 0 w 619"/>
                  <a:gd name="T1" fmla="*/ 208 h 227"/>
                  <a:gd name="T2" fmla="*/ 618 w 619"/>
                  <a:gd name="T3" fmla="*/ 0 h 227"/>
                  <a:gd name="T4" fmla="*/ 618 w 619"/>
                  <a:gd name="T5" fmla="*/ 31 h 227"/>
                  <a:gd name="T6" fmla="*/ 0 w 619"/>
                  <a:gd name="T7" fmla="*/ 226 h 227"/>
                  <a:gd name="T8" fmla="*/ 0 w 619"/>
                  <a:gd name="T9" fmla="*/ 208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27">
                    <a:moveTo>
                      <a:pt x="0" y="208"/>
                    </a:moveTo>
                    <a:lnTo>
                      <a:pt x="618" y="0"/>
                    </a:lnTo>
                    <a:lnTo>
                      <a:pt x="618" y="31"/>
                    </a:lnTo>
                    <a:lnTo>
                      <a:pt x="0" y="226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9" name="Freeform 149"/>
              <p:cNvSpPr>
                <a:spLocks/>
              </p:cNvSpPr>
              <p:nvPr/>
            </p:nvSpPr>
            <p:spPr bwMode="auto">
              <a:xfrm>
                <a:off x="3605" y="2236"/>
                <a:ext cx="619" cy="208"/>
              </a:xfrm>
              <a:custGeom>
                <a:avLst/>
                <a:gdLst>
                  <a:gd name="T0" fmla="*/ 0 w 619"/>
                  <a:gd name="T1" fmla="*/ 189 h 208"/>
                  <a:gd name="T2" fmla="*/ 618 w 619"/>
                  <a:gd name="T3" fmla="*/ 0 h 208"/>
                  <a:gd name="T4" fmla="*/ 618 w 619"/>
                  <a:gd name="T5" fmla="*/ 28 h 208"/>
                  <a:gd name="T6" fmla="*/ 0 w 619"/>
                  <a:gd name="T7" fmla="*/ 207 h 208"/>
                  <a:gd name="T8" fmla="*/ 0 w 619"/>
                  <a:gd name="T9" fmla="*/ 189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08">
                    <a:moveTo>
                      <a:pt x="0" y="189"/>
                    </a:moveTo>
                    <a:lnTo>
                      <a:pt x="618" y="0"/>
                    </a:lnTo>
                    <a:lnTo>
                      <a:pt x="618" y="28"/>
                    </a:lnTo>
                    <a:lnTo>
                      <a:pt x="0" y="2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8" name="Freeform 148"/>
              <p:cNvSpPr>
                <a:spLocks/>
              </p:cNvSpPr>
              <p:nvPr/>
            </p:nvSpPr>
            <p:spPr bwMode="auto">
              <a:xfrm>
                <a:off x="3605" y="2296"/>
                <a:ext cx="619" cy="189"/>
              </a:xfrm>
              <a:custGeom>
                <a:avLst/>
                <a:gdLst>
                  <a:gd name="T0" fmla="*/ 0 w 619"/>
                  <a:gd name="T1" fmla="*/ 169 h 189"/>
                  <a:gd name="T2" fmla="*/ 618 w 619"/>
                  <a:gd name="T3" fmla="*/ 0 h 189"/>
                  <a:gd name="T4" fmla="*/ 618 w 619"/>
                  <a:gd name="T5" fmla="*/ 26 h 189"/>
                  <a:gd name="T6" fmla="*/ 0 w 619"/>
                  <a:gd name="T7" fmla="*/ 188 h 189"/>
                  <a:gd name="T8" fmla="*/ 0 w 619"/>
                  <a:gd name="T9" fmla="*/ 16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89">
                    <a:moveTo>
                      <a:pt x="0" y="169"/>
                    </a:moveTo>
                    <a:lnTo>
                      <a:pt x="618" y="0"/>
                    </a:lnTo>
                    <a:lnTo>
                      <a:pt x="618" y="26"/>
                    </a:lnTo>
                    <a:lnTo>
                      <a:pt x="0" y="188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7" name="Freeform 147"/>
              <p:cNvSpPr>
                <a:spLocks/>
              </p:cNvSpPr>
              <p:nvPr/>
            </p:nvSpPr>
            <p:spPr bwMode="auto">
              <a:xfrm>
                <a:off x="3605" y="2350"/>
                <a:ext cx="619" cy="178"/>
              </a:xfrm>
              <a:custGeom>
                <a:avLst/>
                <a:gdLst>
                  <a:gd name="T0" fmla="*/ 0 w 619"/>
                  <a:gd name="T1" fmla="*/ 157 h 178"/>
                  <a:gd name="T2" fmla="*/ 618 w 619"/>
                  <a:gd name="T3" fmla="*/ 0 h 178"/>
                  <a:gd name="T4" fmla="*/ 618 w 619"/>
                  <a:gd name="T5" fmla="*/ 30 h 178"/>
                  <a:gd name="T6" fmla="*/ 0 w 619"/>
                  <a:gd name="T7" fmla="*/ 177 h 178"/>
                  <a:gd name="T8" fmla="*/ 0 w 619"/>
                  <a:gd name="T9" fmla="*/ 15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78">
                    <a:moveTo>
                      <a:pt x="0" y="157"/>
                    </a:moveTo>
                    <a:lnTo>
                      <a:pt x="618" y="0"/>
                    </a:lnTo>
                    <a:lnTo>
                      <a:pt x="618" y="30"/>
                    </a:lnTo>
                    <a:lnTo>
                      <a:pt x="0" y="177"/>
                    </a:lnTo>
                    <a:lnTo>
                      <a:pt x="0" y="15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6" name="Freeform 146"/>
              <p:cNvSpPr>
                <a:spLocks/>
              </p:cNvSpPr>
              <p:nvPr/>
            </p:nvSpPr>
            <p:spPr bwMode="auto">
              <a:xfrm>
                <a:off x="3605" y="2409"/>
                <a:ext cx="619" cy="160"/>
              </a:xfrm>
              <a:custGeom>
                <a:avLst/>
                <a:gdLst>
                  <a:gd name="T0" fmla="*/ 0 w 619"/>
                  <a:gd name="T1" fmla="*/ 140 h 160"/>
                  <a:gd name="T2" fmla="*/ 618 w 619"/>
                  <a:gd name="T3" fmla="*/ 0 h 160"/>
                  <a:gd name="T4" fmla="*/ 618 w 619"/>
                  <a:gd name="T5" fmla="*/ 29 h 160"/>
                  <a:gd name="T6" fmla="*/ 0 w 619"/>
                  <a:gd name="T7" fmla="*/ 159 h 160"/>
                  <a:gd name="T8" fmla="*/ 0 w 619"/>
                  <a:gd name="T9" fmla="*/ 14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60">
                    <a:moveTo>
                      <a:pt x="0" y="140"/>
                    </a:moveTo>
                    <a:lnTo>
                      <a:pt x="618" y="0"/>
                    </a:lnTo>
                    <a:lnTo>
                      <a:pt x="618" y="29"/>
                    </a:lnTo>
                    <a:lnTo>
                      <a:pt x="0" y="159"/>
                    </a:lnTo>
                    <a:lnTo>
                      <a:pt x="0" y="14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5" name="Freeform 145"/>
              <p:cNvSpPr>
                <a:spLocks/>
              </p:cNvSpPr>
              <p:nvPr/>
            </p:nvSpPr>
            <p:spPr bwMode="auto">
              <a:xfrm>
                <a:off x="3605" y="2534"/>
                <a:ext cx="287" cy="77"/>
              </a:xfrm>
              <a:custGeom>
                <a:avLst/>
                <a:gdLst>
                  <a:gd name="T0" fmla="*/ 286 w 287"/>
                  <a:gd name="T1" fmla="*/ 0 h 77"/>
                  <a:gd name="T2" fmla="*/ 0 w 287"/>
                  <a:gd name="T3" fmla="*/ 56 h 77"/>
                  <a:gd name="T4" fmla="*/ 0 w 287"/>
                  <a:gd name="T5" fmla="*/ 76 h 77"/>
                  <a:gd name="T6" fmla="*/ 286 w 287"/>
                  <a:gd name="T7" fmla="*/ 26 h 77"/>
                  <a:gd name="T8" fmla="*/ 286 w 287"/>
                  <a:gd name="T9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77">
                    <a:moveTo>
                      <a:pt x="286" y="0"/>
                    </a:moveTo>
                    <a:lnTo>
                      <a:pt x="0" y="56"/>
                    </a:lnTo>
                    <a:lnTo>
                      <a:pt x="0" y="76"/>
                    </a:lnTo>
                    <a:lnTo>
                      <a:pt x="286" y="26"/>
                    </a:lnTo>
                    <a:lnTo>
                      <a:pt x="286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4" name="Freeform 144"/>
              <p:cNvSpPr>
                <a:spLocks/>
              </p:cNvSpPr>
              <p:nvPr/>
            </p:nvSpPr>
            <p:spPr bwMode="auto">
              <a:xfrm>
                <a:off x="3605" y="2592"/>
                <a:ext cx="251" cy="61"/>
              </a:xfrm>
              <a:custGeom>
                <a:avLst/>
                <a:gdLst>
                  <a:gd name="T0" fmla="*/ 0 w 251"/>
                  <a:gd name="T1" fmla="*/ 41 h 61"/>
                  <a:gd name="T2" fmla="*/ 246 w 251"/>
                  <a:gd name="T3" fmla="*/ 0 h 61"/>
                  <a:gd name="T4" fmla="*/ 250 w 251"/>
                  <a:gd name="T5" fmla="*/ 22 h 61"/>
                  <a:gd name="T6" fmla="*/ 0 w 251"/>
                  <a:gd name="T7" fmla="*/ 60 h 61"/>
                  <a:gd name="T8" fmla="*/ 0 w 251"/>
                  <a:gd name="T9" fmla="*/ 4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1" h="61">
                    <a:moveTo>
                      <a:pt x="0" y="41"/>
                    </a:moveTo>
                    <a:lnTo>
                      <a:pt x="246" y="0"/>
                    </a:lnTo>
                    <a:lnTo>
                      <a:pt x="250" y="22"/>
                    </a:lnTo>
                    <a:lnTo>
                      <a:pt x="0" y="60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3" name="Freeform 143"/>
              <p:cNvSpPr>
                <a:spLocks/>
              </p:cNvSpPr>
              <p:nvPr/>
            </p:nvSpPr>
            <p:spPr bwMode="auto">
              <a:xfrm>
                <a:off x="3605" y="2639"/>
                <a:ext cx="247" cy="56"/>
              </a:xfrm>
              <a:custGeom>
                <a:avLst/>
                <a:gdLst>
                  <a:gd name="T0" fmla="*/ 0 w 247"/>
                  <a:gd name="T1" fmla="*/ 35 h 56"/>
                  <a:gd name="T2" fmla="*/ 246 w 247"/>
                  <a:gd name="T3" fmla="*/ 0 h 56"/>
                  <a:gd name="T4" fmla="*/ 246 w 247"/>
                  <a:gd name="T5" fmla="*/ 23 h 56"/>
                  <a:gd name="T6" fmla="*/ 0 w 247"/>
                  <a:gd name="T7" fmla="*/ 55 h 56"/>
                  <a:gd name="T8" fmla="*/ 0 w 247"/>
                  <a:gd name="T9" fmla="*/ 3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56">
                    <a:moveTo>
                      <a:pt x="0" y="35"/>
                    </a:moveTo>
                    <a:lnTo>
                      <a:pt x="246" y="0"/>
                    </a:lnTo>
                    <a:lnTo>
                      <a:pt x="246" y="23"/>
                    </a:lnTo>
                    <a:lnTo>
                      <a:pt x="0" y="55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2" name="Freeform 142"/>
              <p:cNvSpPr>
                <a:spLocks/>
              </p:cNvSpPr>
              <p:nvPr/>
            </p:nvSpPr>
            <p:spPr bwMode="auto">
              <a:xfrm>
                <a:off x="3642" y="2692"/>
                <a:ext cx="208" cy="39"/>
              </a:xfrm>
              <a:custGeom>
                <a:avLst/>
                <a:gdLst>
                  <a:gd name="T0" fmla="*/ 0 w 208"/>
                  <a:gd name="T1" fmla="*/ 21 h 39"/>
                  <a:gd name="T2" fmla="*/ 207 w 208"/>
                  <a:gd name="T3" fmla="*/ 0 h 39"/>
                  <a:gd name="T4" fmla="*/ 207 w 208"/>
                  <a:gd name="T5" fmla="*/ 22 h 39"/>
                  <a:gd name="T6" fmla="*/ 30 w 208"/>
                  <a:gd name="T7" fmla="*/ 38 h 39"/>
                  <a:gd name="T8" fmla="*/ 0 w 208"/>
                  <a:gd name="T9" fmla="*/ 21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39">
                    <a:moveTo>
                      <a:pt x="0" y="21"/>
                    </a:moveTo>
                    <a:lnTo>
                      <a:pt x="207" y="0"/>
                    </a:lnTo>
                    <a:lnTo>
                      <a:pt x="207" y="22"/>
                    </a:lnTo>
                    <a:lnTo>
                      <a:pt x="30" y="38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1" name="Freeform 141"/>
              <p:cNvSpPr>
                <a:spLocks/>
              </p:cNvSpPr>
              <p:nvPr/>
            </p:nvSpPr>
            <p:spPr bwMode="auto">
              <a:xfrm>
                <a:off x="3845" y="2541"/>
                <a:ext cx="50" cy="366"/>
              </a:xfrm>
              <a:custGeom>
                <a:avLst/>
                <a:gdLst>
                  <a:gd name="T0" fmla="*/ 0 w 50"/>
                  <a:gd name="T1" fmla="*/ 365 h 366"/>
                  <a:gd name="T2" fmla="*/ 0 w 50"/>
                  <a:gd name="T3" fmla="*/ 9 h 366"/>
                  <a:gd name="T4" fmla="*/ 46 w 50"/>
                  <a:gd name="T5" fmla="*/ 0 h 366"/>
                  <a:gd name="T6" fmla="*/ 49 w 50"/>
                  <a:gd name="T7" fmla="*/ 359 h 366"/>
                  <a:gd name="T8" fmla="*/ 0 w 50"/>
                  <a:gd name="T9" fmla="*/ 365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66">
                    <a:moveTo>
                      <a:pt x="0" y="365"/>
                    </a:moveTo>
                    <a:lnTo>
                      <a:pt x="0" y="9"/>
                    </a:lnTo>
                    <a:lnTo>
                      <a:pt x="46" y="0"/>
                    </a:lnTo>
                    <a:lnTo>
                      <a:pt x="49" y="359"/>
                    </a:lnTo>
                    <a:lnTo>
                      <a:pt x="0" y="365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0" name="Freeform 140"/>
              <p:cNvSpPr>
                <a:spLocks/>
              </p:cNvSpPr>
              <p:nvPr/>
            </p:nvSpPr>
            <p:spPr bwMode="auto">
              <a:xfrm>
                <a:off x="3889" y="2510"/>
                <a:ext cx="84" cy="400"/>
              </a:xfrm>
              <a:custGeom>
                <a:avLst/>
                <a:gdLst>
                  <a:gd name="T0" fmla="*/ 82 w 84"/>
                  <a:gd name="T1" fmla="*/ 0 h 400"/>
                  <a:gd name="T2" fmla="*/ 0 w 84"/>
                  <a:gd name="T3" fmla="*/ 16 h 400"/>
                  <a:gd name="T4" fmla="*/ 0 w 84"/>
                  <a:gd name="T5" fmla="*/ 399 h 400"/>
                  <a:gd name="T6" fmla="*/ 10 w 84"/>
                  <a:gd name="T7" fmla="*/ 393 h 400"/>
                  <a:gd name="T8" fmla="*/ 10 w 84"/>
                  <a:gd name="T9" fmla="*/ 24 h 400"/>
                  <a:gd name="T10" fmla="*/ 83 w 84"/>
                  <a:gd name="T11" fmla="*/ 9 h 400"/>
                  <a:gd name="T12" fmla="*/ 82 w 84"/>
                  <a:gd name="T13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400">
                    <a:moveTo>
                      <a:pt x="82" y="0"/>
                    </a:moveTo>
                    <a:lnTo>
                      <a:pt x="0" y="16"/>
                    </a:lnTo>
                    <a:lnTo>
                      <a:pt x="0" y="399"/>
                    </a:lnTo>
                    <a:lnTo>
                      <a:pt x="10" y="393"/>
                    </a:lnTo>
                    <a:lnTo>
                      <a:pt x="10" y="24"/>
                    </a:lnTo>
                    <a:lnTo>
                      <a:pt x="83" y="9"/>
                    </a:lnTo>
                    <a:lnTo>
                      <a:pt x="8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9" name="Freeform 139"/>
              <p:cNvSpPr>
                <a:spLocks/>
              </p:cNvSpPr>
              <p:nvPr/>
            </p:nvSpPr>
            <p:spPr bwMode="auto">
              <a:xfrm>
                <a:off x="3484" y="2692"/>
                <a:ext cx="392" cy="236"/>
              </a:xfrm>
              <a:custGeom>
                <a:avLst/>
                <a:gdLst>
                  <a:gd name="T0" fmla="*/ 50 w 392"/>
                  <a:gd name="T1" fmla="*/ 208 h 236"/>
                  <a:gd name="T2" fmla="*/ 33 w 392"/>
                  <a:gd name="T3" fmla="*/ 202 h 236"/>
                  <a:gd name="T4" fmla="*/ 38 w 392"/>
                  <a:gd name="T5" fmla="*/ 182 h 236"/>
                  <a:gd name="T6" fmla="*/ 23 w 392"/>
                  <a:gd name="T7" fmla="*/ 173 h 236"/>
                  <a:gd name="T8" fmla="*/ 30 w 392"/>
                  <a:gd name="T9" fmla="*/ 156 h 236"/>
                  <a:gd name="T10" fmla="*/ 13 w 392"/>
                  <a:gd name="T11" fmla="*/ 147 h 236"/>
                  <a:gd name="T12" fmla="*/ 13 w 392"/>
                  <a:gd name="T13" fmla="*/ 128 h 236"/>
                  <a:gd name="T14" fmla="*/ 0 w 392"/>
                  <a:gd name="T15" fmla="*/ 120 h 236"/>
                  <a:gd name="T16" fmla="*/ 15 w 392"/>
                  <a:gd name="T17" fmla="*/ 108 h 236"/>
                  <a:gd name="T18" fmla="*/ 8 w 392"/>
                  <a:gd name="T19" fmla="*/ 94 h 236"/>
                  <a:gd name="T20" fmla="*/ 29 w 392"/>
                  <a:gd name="T21" fmla="*/ 86 h 236"/>
                  <a:gd name="T22" fmla="*/ 45 w 392"/>
                  <a:gd name="T23" fmla="*/ 78 h 236"/>
                  <a:gd name="T24" fmla="*/ 47 w 392"/>
                  <a:gd name="T25" fmla="*/ 67 h 236"/>
                  <a:gd name="T26" fmla="*/ 39 w 392"/>
                  <a:gd name="T27" fmla="*/ 56 h 236"/>
                  <a:gd name="T28" fmla="*/ 47 w 392"/>
                  <a:gd name="T29" fmla="*/ 38 h 236"/>
                  <a:gd name="T30" fmla="*/ 57 w 392"/>
                  <a:gd name="T31" fmla="*/ 25 h 236"/>
                  <a:gd name="T32" fmla="*/ 77 w 392"/>
                  <a:gd name="T33" fmla="*/ 19 h 236"/>
                  <a:gd name="T34" fmla="*/ 97 w 392"/>
                  <a:gd name="T35" fmla="*/ 12 h 236"/>
                  <a:gd name="T36" fmla="*/ 118 w 392"/>
                  <a:gd name="T37" fmla="*/ 7 h 236"/>
                  <a:gd name="T38" fmla="*/ 123 w 392"/>
                  <a:gd name="T39" fmla="*/ 22 h 236"/>
                  <a:gd name="T40" fmla="*/ 141 w 392"/>
                  <a:gd name="T41" fmla="*/ 15 h 236"/>
                  <a:gd name="T42" fmla="*/ 158 w 392"/>
                  <a:gd name="T43" fmla="*/ 25 h 236"/>
                  <a:gd name="T44" fmla="*/ 176 w 392"/>
                  <a:gd name="T45" fmla="*/ 15 h 236"/>
                  <a:gd name="T46" fmla="*/ 191 w 392"/>
                  <a:gd name="T47" fmla="*/ 28 h 236"/>
                  <a:gd name="T48" fmla="*/ 199 w 392"/>
                  <a:gd name="T49" fmla="*/ 47 h 236"/>
                  <a:gd name="T50" fmla="*/ 195 w 392"/>
                  <a:gd name="T51" fmla="*/ 61 h 236"/>
                  <a:gd name="T52" fmla="*/ 219 w 392"/>
                  <a:gd name="T53" fmla="*/ 67 h 236"/>
                  <a:gd name="T54" fmla="*/ 226 w 392"/>
                  <a:gd name="T55" fmla="*/ 45 h 236"/>
                  <a:gd name="T56" fmla="*/ 236 w 392"/>
                  <a:gd name="T57" fmla="*/ 35 h 236"/>
                  <a:gd name="T58" fmla="*/ 244 w 392"/>
                  <a:gd name="T59" fmla="*/ 21 h 236"/>
                  <a:gd name="T60" fmla="*/ 246 w 392"/>
                  <a:gd name="T61" fmla="*/ 2 h 236"/>
                  <a:gd name="T62" fmla="*/ 259 w 392"/>
                  <a:gd name="T63" fmla="*/ 6 h 236"/>
                  <a:gd name="T64" fmla="*/ 259 w 392"/>
                  <a:gd name="T65" fmla="*/ 19 h 236"/>
                  <a:gd name="T66" fmla="*/ 264 w 392"/>
                  <a:gd name="T67" fmla="*/ 31 h 236"/>
                  <a:gd name="T68" fmla="*/ 267 w 392"/>
                  <a:gd name="T69" fmla="*/ 42 h 236"/>
                  <a:gd name="T70" fmla="*/ 273 w 392"/>
                  <a:gd name="T71" fmla="*/ 54 h 236"/>
                  <a:gd name="T72" fmla="*/ 294 w 392"/>
                  <a:gd name="T73" fmla="*/ 55 h 236"/>
                  <a:gd name="T74" fmla="*/ 309 w 392"/>
                  <a:gd name="T75" fmla="*/ 42 h 236"/>
                  <a:gd name="T76" fmla="*/ 319 w 392"/>
                  <a:gd name="T77" fmla="*/ 47 h 236"/>
                  <a:gd name="T78" fmla="*/ 341 w 392"/>
                  <a:gd name="T79" fmla="*/ 51 h 236"/>
                  <a:gd name="T80" fmla="*/ 342 w 392"/>
                  <a:gd name="T81" fmla="*/ 68 h 236"/>
                  <a:gd name="T82" fmla="*/ 343 w 392"/>
                  <a:gd name="T83" fmla="*/ 82 h 236"/>
                  <a:gd name="T84" fmla="*/ 361 w 392"/>
                  <a:gd name="T85" fmla="*/ 89 h 236"/>
                  <a:gd name="T86" fmla="*/ 377 w 392"/>
                  <a:gd name="T87" fmla="*/ 99 h 236"/>
                  <a:gd name="T88" fmla="*/ 381 w 392"/>
                  <a:gd name="T89" fmla="*/ 108 h 236"/>
                  <a:gd name="T90" fmla="*/ 390 w 392"/>
                  <a:gd name="T91" fmla="*/ 121 h 236"/>
                  <a:gd name="T92" fmla="*/ 391 w 392"/>
                  <a:gd name="T93" fmla="*/ 141 h 236"/>
                  <a:gd name="T94" fmla="*/ 383 w 392"/>
                  <a:gd name="T95" fmla="*/ 156 h 236"/>
                  <a:gd name="T96" fmla="*/ 385 w 392"/>
                  <a:gd name="T97" fmla="*/ 169 h 236"/>
                  <a:gd name="T98" fmla="*/ 381 w 392"/>
                  <a:gd name="T99" fmla="*/ 182 h 236"/>
                  <a:gd name="T100" fmla="*/ 381 w 392"/>
                  <a:gd name="T101" fmla="*/ 195 h 236"/>
                  <a:gd name="T102" fmla="*/ 375 w 392"/>
                  <a:gd name="T103" fmla="*/ 200 h 236"/>
                  <a:gd name="T104" fmla="*/ 106 w 392"/>
                  <a:gd name="T10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92" h="236">
                    <a:moveTo>
                      <a:pt x="106" y="235"/>
                    </a:moveTo>
                    <a:lnTo>
                      <a:pt x="50" y="212"/>
                    </a:lnTo>
                    <a:lnTo>
                      <a:pt x="50" y="208"/>
                    </a:lnTo>
                    <a:lnTo>
                      <a:pt x="43" y="204"/>
                    </a:lnTo>
                    <a:lnTo>
                      <a:pt x="36" y="206"/>
                    </a:lnTo>
                    <a:lnTo>
                      <a:pt x="33" y="202"/>
                    </a:lnTo>
                    <a:lnTo>
                      <a:pt x="36" y="195"/>
                    </a:lnTo>
                    <a:lnTo>
                      <a:pt x="35" y="188"/>
                    </a:lnTo>
                    <a:lnTo>
                      <a:pt x="38" y="182"/>
                    </a:lnTo>
                    <a:lnTo>
                      <a:pt x="41" y="175"/>
                    </a:lnTo>
                    <a:lnTo>
                      <a:pt x="30" y="176"/>
                    </a:lnTo>
                    <a:lnTo>
                      <a:pt x="23" y="173"/>
                    </a:lnTo>
                    <a:lnTo>
                      <a:pt x="20" y="167"/>
                    </a:lnTo>
                    <a:lnTo>
                      <a:pt x="23" y="160"/>
                    </a:lnTo>
                    <a:lnTo>
                      <a:pt x="30" y="156"/>
                    </a:lnTo>
                    <a:lnTo>
                      <a:pt x="26" y="150"/>
                    </a:lnTo>
                    <a:lnTo>
                      <a:pt x="20" y="150"/>
                    </a:lnTo>
                    <a:lnTo>
                      <a:pt x="13" y="147"/>
                    </a:lnTo>
                    <a:lnTo>
                      <a:pt x="10" y="141"/>
                    </a:lnTo>
                    <a:lnTo>
                      <a:pt x="10" y="134"/>
                    </a:lnTo>
                    <a:lnTo>
                      <a:pt x="13" y="128"/>
                    </a:lnTo>
                    <a:lnTo>
                      <a:pt x="6" y="125"/>
                    </a:lnTo>
                    <a:lnTo>
                      <a:pt x="1" y="125"/>
                    </a:lnTo>
                    <a:lnTo>
                      <a:pt x="0" y="120"/>
                    </a:lnTo>
                    <a:lnTo>
                      <a:pt x="6" y="118"/>
                    </a:lnTo>
                    <a:lnTo>
                      <a:pt x="10" y="112"/>
                    </a:lnTo>
                    <a:lnTo>
                      <a:pt x="15" y="108"/>
                    </a:lnTo>
                    <a:lnTo>
                      <a:pt x="13" y="102"/>
                    </a:lnTo>
                    <a:lnTo>
                      <a:pt x="11" y="96"/>
                    </a:lnTo>
                    <a:lnTo>
                      <a:pt x="8" y="94"/>
                    </a:lnTo>
                    <a:lnTo>
                      <a:pt x="10" y="89"/>
                    </a:lnTo>
                    <a:lnTo>
                      <a:pt x="16" y="86"/>
                    </a:lnTo>
                    <a:lnTo>
                      <a:pt x="29" y="86"/>
                    </a:lnTo>
                    <a:lnTo>
                      <a:pt x="36" y="82"/>
                    </a:lnTo>
                    <a:lnTo>
                      <a:pt x="40" y="78"/>
                    </a:lnTo>
                    <a:lnTo>
                      <a:pt x="45" y="78"/>
                    </a:lnTo>
                    <a:lnTo>
                      <a:pt x="47" y="73"/>
                    </a:lnTo>
                    <a:lnTo>
                      <a:pt x="41" y="69"/>
                    </a:lnTo>
                    <a:lnTo>
                      <a:pt x="47" y="67"/>
                    </a:lnTo>
                    <a:lnTo>
                      <a:pt x="49" y="60"/>
                    </a:lnTo>
                    <a:lnTo>
                      <a:pt x="43" y="56"/>
                    </a:lnTo>
                    <a:lnTo>
                      <a:pt x="39" y="56"/>
                    </a:lnTo>
                    <a:lnTo>
                      <a:pt x="40" y="51"/>
                    </a:lnTo>
                    <a:lnTo>
                      <a:pt x="45" y="45"/>
                    </a:lnTo>
                    <a:lnTo>
                      <a:pt x="47" y="38"/>
                    </a:lnTo>
                    <a:lnTo>
                      <a:pt x="47" y="32"/>
                    </a:lnTo>
                    <a:lnTo>
                      <a:pt x="50" y="25"/>
                    </a:lnTo>
                    <a:lnTo>
                      <a:pt x="57" y="25"/>
                    </a:lnTo>
                    <a:lnTo>
                      <a:pt x="64" y="27"/>
                    </a:lnTo>
                    <a:lnTo>
                      <a:pt x="70" y="25"/>
                    </a:lnTo>
                    <a:lnTo>
                      <a:pt x="77" y="19"/>
                    </a:lnTo>
                    <a:lnTo>
                      <a:pt x="83" y="19"/>
                    </a:lnTo>
                    <a:lnTo>
                      <a:pt x="91" y="12"/>
                    </a:lnTo>
                    <a:lnTo>
                      <a:pt x="97" y="12"/>
                    </a:lnTo>
                    <a:lnTo>
                      <a:pt x="104" y="9"/>
                    </a:lnTo>
                    <a:lnTo>
                      <a:pt x="111" y="9"/>
                    </a:lnTo>
                    <a:lnTo>
                      <a:pt x="118" y="7"/>
                    </a:lnTo>
                    <a:lnTo>
                      <a:pt x="122" y="11"/>
                    </a:lnTo>
                    <a:lnTo>
                      <a:pt x="124" y="18"/>
                    </a:lnTo>
                    <a:lnTo>
                      <a:pt x="123" y="22"/>
                    </a:lnTo>
                    <a:lnTo>
                      <a:pt x="128" y="25"/>
                    </a:lnTo>
                    <a:lnTo>
                      <a:pt x="131" y="19"/>
                    </a:lnTo>
                    <a:lnTo>
                      <a:pt x="141" y="15"/>
                    </a:lnTo>
                    <a:lnTo>
                      <a:pt x="148" y="12"/>
                    </a:lnTo>
                    <a:lnTo>
                      <a:pt x="155" y="19"/>
                    </a:lnTo>
                    <a:lnTo>
                      <a:pt x="158" y="25"/>
                    </a:lnTo>
                    <a:lnTo>
                      <a:pt x="161" y="19"/>
                    </a:lnTo>
                    <a:lnTo>
                      <a:pt x="168" y="15"/>
                    </a:lnTo>
                    <a:lnTo>
                      <a:pt x="176" y="15"/>
                    </a:lnTo>
                    <a:lnTo>
                      <a:pt x="179" y="21"/>
                    </a:lnTo>
                    <a:lnTo>
                      <a:pt x="185" y="24"/>
                    </a:lnTo>
                    <a:lnTo>
                      <a:pt x="191" y="28"/>
                    </a:lnTo>
                    <a:lnTo>
                      <a:pt x="192" y="35"/>
                    </a:lnTo>
                    <a:lnTo>
                      <a:pt x="196" y="40"/>
                    </a:lnTo>
                    <a:lnTo>
                      <a:pt x="199" y="47"/>
                    </a:lnTo>
                    <a:lnTo>
                      <a:pt x="199" y="51"/>
                    </a:lnTo>
                    <a:lnTo>
                      <a:pt x="194" y="58"/>
                    </a:lnTo>
                    <a:lnTo>
                      <a:pt x="195" y="61"/>
                    </a:lnTo>
                    <a:lnTo>
                      <a:pt x="201" y="63"/>
                    </a:lnTo>
                    <a:lnTo>
                      <a:pt x="211" y="63"/>
                    </a:lnTo>
                    <a:lnTo>
                      <a:pt x="219" y="67"/>
                    </a:lnTo>
                    <a:lnTo>
                      <a:pt x="219" y="55"/>
                    </a:lnTo>
                    <a:lnTo>
                      <a:pt x="224" y="51"/>
                    </a:lnTo>
                    <a:lnTo>
                      <a:pt x="226" y="45"/>
                    </a:lnTo>
                    <a:lnTo>
                      <a:pt x="233" y="45"/>
                    </a:lnTo>
                    <a:lnTo>
                      <a:pt x="238" y="40"/>
                    </a:lnTo>
                    <a:lnTo>
                      <a:pt x="236" y="35"/>
                    </a:lnTo>
                    <a:lnTo>
                      <a:pt x="241" y="28"/>
                    </a:lnTo>
                    <a:lnTo>
                      <a:pt x="240" y="25"/>
                    </a:lnTo>
                    <a:lnTo>
                      <a:pt x="244" y="21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46" y="2"/>
                    </a:lnTo>
                    <a:lnTo>
                      <a:pt x="253" y="5"/>
                    </a:lnTo>
                    <a:lnTo>
                      <a:pt x="259" y="0"/>
                    </a:lnTo>
                    <a:lnTo>
                      <a:pt x="259" y="6"/>
                    </a:lnTo>
                    <a:lnTo>
                      <a:pt x="258" y="11"/>
                    </a:lnTo>
                    <a:lnTo>
                      <a:pt x="256" y="16"/>
                    </a:lnTo>
                    <a:lnTo>
                      <a:pt x="259" y="19"/>
                    </a:lnTo>
                    <a:lnTo>
                      <a:pt x="260" y="24"/>
                    </a:lnTo>
                    <a:lnTo>
                      <a:pt x="267" y="25"/>
                    </a:lnTo>
                    <a:lnTo>
                      <a:pt x="264" y="31"/>
                    </a:lnTo>
                    <a:lnTo>
                      <a:pt x="269" y="32"/>
                    </a:lnTo>
                    <a:lnTo>
                      <a:pt x="269" y="38"/>
                    </a:lnTo>
                    <a:lnTo>
                      <a:pt x="267" y="42"/>
                    </a:lnTo>
                    <a:lnTo>
                      <a:pt x="265" y="51"/>
                    </a:lnTo>
                    <a:lnTo>
                      <a:pt x="268" y="58"/>
                    </a:lnTo>
                    <a:lnTo>
                      <a:pt x="273" y="54"/>
                    </a:lnTo>
                    <a:lnTo>
                      <a:pt x="282" y="55"/>
                    </a:lnTo>
                    <a:lnTo>
                      <a:pt x="289" y="60"/>
                    </a:lnTo>
                    <a:lnTo>
                      <a:pt x="294" y="55"/>
                    </a:lnTo>
                    <a:lnTo>
                      <a:pt x="304" y="53"/>
                    </a:lnTo>
                    <a:lnTo>
                      <a:pt x="307" y="47"/>
                    </a:lnTo>
                    <a:lnTo>
                      <a:pt x="309" y="42"/>
                    </a:lnTo>
                    <a:lnTo>
                      <a:pt x="313" y="43"/>
                    </a:lnTo>
                    <a:lnTo>
                      <a:pt x="316" y="47"/>
                    </a:lnTo>
                    <a:lnTo>
                      <a:pt x="319" y="47"/>
                    </a:lnTo>
                    <a:lnTo>
                      <a:pt x="327" y="54"/>
                    </a:lnTo>
                    <a:lnTo>
                      <a:pt x="333" y="54"/>
                    </a:lnTo>
                    <a:lnTo>
                      <a:pt x="341" y="51"/>
                    </a:lnTo>
                    <a:lnTo>
                      <a:pt x="343" y="56"/>
                    </a:lnTo>
                    <a:lnTo>
                      <a:pt x="341" y="63"/>
                    </a:lnTo>
                    <a:lnTo>
                      <a:pt x="342" y="68"/>
                    </a:lnTo>
                    <a:lnTo>
                      <a:pt x="337" y="73"/>
                    </a:lnTo>
                    <a:lnTo>
                      <a:pt x="344" y="74"/>
                    </a:lnTo>
                    <a:lnTo>
                      <a:pt x="343" y="82"/>
                    </a:lnTo>
                    <a:lnTo>
                      <a:pt x="344" y="90"/>
                    </a:lnTo>
                    <a:lnTo>
                      <a:pt x="351" y="92"/>
                    </a:lnTo>
                    <a:lnTo>
                      <a:pt x="361" y="89"/>
                    </a:lnTo>
                    <a:lnTo>
                      <a:pt x="371" y="88"/>
                    </a:lnTo>
                    <a:lnTo>
                      <a:pt x="371" y="95"/>
                    </a:lnTo>
                    <a:lnTo>
                      <a:pt x="377" y="99"/>
                    </a:lnTo>
                    <a:lnTo>
                      <a:pt x="388" y="99"/>
                    </a:lnTo>
                    <a:lnTo>
                      <a:pt x="387" y="106"/>
                    </a:lnTo>
                    <a:lnTo>
                      <a:pt x="381" y="108"/>
                    </a:lnTo>
                    <a:lnTo>
                      <a:pt x="378" y="114"/>
                    </a:lnTo>
                    <a:lnTo>
                      <a:pt x="386" y="118"/>
                    </a:lnTo>
                    <a:lnTo>
                      <a:pt x="390" y="121"/>
                    </a:lnTo>
                    <a:lnTo>
                      <a:pt x="387" y="128"/>
                    </a:lnTo>
                    <a:lnTo>
                      <a:pt x="387" y="134"/>
                    </a:lnTo>
                    <a:lnTo>
                      <a:pt x="391" y="141"/>
                    </a:lnTo>
                    <a:lnTo>
                      <a:pt x="390" y="146"/>
                    </a:lnTo>
                    <a:lnTo>
                      <a:pt x="385" y="150"/>
                    </a:lnTo>
                    <a:lnTo>
                      <a:pt x="383" y="156"/>
                    </a:lnTo>
                    <a:lnTo>
                      <a:pt x="387" y="160"/>
                    </a:lnTo>
                    <a:lnTo>
                      <a:pt x="390" y="166"/>
                    </a:lnTo>
                    <a:lnTo>
                      <a:pt x="385" y="169"/>
                    </a:lnTo>
                    <a:lnTo>
                      <a:pt x="381" y="176"/>
                    </a:lnTo>
                    <a:lnTo>
                      <a:pt x="378" y="179"/>
                    </a:lnTo>
                    <a:lnTo>
                      <a:pt x="381" y="182"/>
                    </a:lnTo>
                    <a:lnTo>
                      <a:pt x="382" y="187"/>
                    </a:lnTo>
                    <a:lnTo>
                      <a:pt x="377" y="188"/>
                    </a:lnTo>
                    <a:lnTo>
                      <a:pt x="381" y="195"/>
                    </a:lnTo>
                    <a:lnTo>
                      <a:pt x="382" y="200"/>
                    </a:lnTo>
                    <a:lnTo>
                      <a:pt x="377" y="202"/>
                    </a:lnTo>
                    <a:lnTo>
                      <a:pt x="375" y="200"/>
                    </a:lnTo>
                    <a:lnTo>
                      <a:pt x="375" y="204"/>
                    </a:lnTo>
                    <a:lnTo>
                      <a:pt x="371" y="212"/>
                    </a:lnTo>
                    <a:lnTo>
                      <a:pt x="106" y="235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8" name="Freeform 138"/>
              <p:cNvSpPr>
                <a:spLocks/>
              </p:cNvSpPr>
              <p:nvPr/>
            </p:nvSpPr>
            <p:spPr bwMode="auto">
              <a:xfrm>
                <a:off x="3464" y="2896"/>
                <a:ext cx="426" cy="37"/>
              </a:xfrm>
              <a:custGeom>
                <a:avLst/>
                <a:gdLst>
                  <a:gd name="T0" fmla="*/ 425 w 426"/>
                  <a:gd name="T1" fmla="*/ 13 h 37"/>
                  <a:gd name="T2" fmla="*/ 131 w 426"/>
                  <a:gd name="T3" fmla="*/ 36 h 37"/>
                  <a:gd name="T4" fmla="*/ 0 w 426"/>
                  <a:gd name="T5" fmla="*/ 23 h 37"/>
                  <a:gd name="T6" fmla="*/ 0 w 426"/>
                  <a:gd name="T7" fmla="*/ 0 h 37"/>
                  <a:gd name="T8" fmla="*/ 131 w 426"/>
                  <a:gd name="T9" fmla="*/ 11 h 37"/>
                  <a:gd name="T10" fmla="*/ 425 w 426"/>
                  <a:gd name="T11" fmla="*/ 0 h 37"/>
                  <a:gd name="T12" fmla="*/ 425 w 426"/>
                  <a:gd name="T13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6" h="37">
                    <a:moveTo>
                      <a:pt x="425" y="13"/>
                    </a:moveTo>
                    <a:lnTo>
                      <a:pt x="131" y="36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1" y="11"/>
                    </a:lnTo>
                    <a:lnTo>
                      <a:pt x="425" y="0"/>
                    </a:lnTo>
                    <a:lnTo>
                      <a:pt x="425" y="1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7" name="Line 137"/>
              <p:cNvSpPr>
                <a:spLocks noChangeShapeType="1"/>
              </p:cNvSpPr>
              <p:nvPr/>
            </p:nvSpPr>
            <p:spPr bwMode="auto">
              <a:xfrm flipV="1">
                <a:off x="3595" y="2903"/>
                <a:ext cx="0" cy="3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36" name="Line 136"/>
              <p:cNvSpPr>
                <a:spLocks noChangeShapeType="1"/>
              </p:cNvSpPr>
              <p:nvPr/>
            </p:nvSpPr>
            <p:spPr bwMode="auto">
              <a:xfrm>
                <a:off x="4330" y="2187"/>
                <a:ext cx="0" cy="2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35" name="Line 135"/>
              <p:cNvSpPr>
                <a:spLocks noChangeShapeType="1"/>
              </p:cNvSpPr>
              <p:nvPr/>
            </p:nvSpPr>
            <p:spPr bwMode="auto">
              <a:xfrm>
                <a:off x="4316" y="2180"/>
                <a:ext cx="0" cy="2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34" name="Freeform 134"/>
              <p:cNvSpPr>
                <a:spLocks/>
              </p:cNvSpPr>
              <p:nvPr/>
            </p:nvSpPr>
            <p:spPr bwMode="auto">
              <a:xfrm>
                <a:off x="3969" y="2411"/>
                <a:ext cx="608" cy="506"/>
              </a:xfrm>
              <a:custGeom>
                <a:avLst/>
                <a:gdLst>
                  <a:gd name="T0" fmla="*/ 607 w 608"/>
                  <a:gd name="T1" fmla="*/ 489 h 506"/>
                  <a:gd name="T2" fmla="*/ 607 w 608"/>
                  <a:gd name="T3" fmla="*/ 29 h 506"/>
                  <a:gd name="T4" fmla="*/ 486 w 608"/>
                  <a:gd name="T5" fmla="*/ 0 h 506"/>
                  <a:gd name="T6" fmla="*/ 0 w 608"/>
                  <a:gd name="T7" fmla="*/ 97 h 506"/>
                  <a:gd name="T8" fmla="*/ 0 w 608"/>
                  <a:gd name="T9" fmla="*/ 505 h 506"/>
                  <a:gd name="T10" fmla="*/ 607 w 608"/>
                  <a:gd name="T11" fmla="*/ 489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8" h="506">
                    <a:moveTo>
                      <a:pt x="607" y="489"/>
                    </a:moveTo>
                    <a:lnTo>
                      <a:pt x="607" y="29"/>
                    </a:lnTo>
                    <a:lnTo>
                      <a:pt x="486" y="0"/>
                    </a:lnTo>
                    <a:lnTo>
                      <a:pt x="0" y="97"/>
                    </a:lnTo>
                    <a:lnTo>
                      <a:pt x="0" y="505"/>
                    </a:lnTo>
                    <a:lnTo>
                      <a:pt x="607" y="489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3" name="Freeform 133"/>
              <p:cNvSpPr>
                <a:spLocks/>
              </p:cNvSpPr>
              <p:nvPr/>
            </p:nvSpPr>
            <p:spPr bwMode="auto">
              <a:xfrm>
                <a:off x="4482" y="2727"/>
                <a:ext cx="143" cy="167"/>
              </a:xfrm>
              <a:custGeom>
                <a:avLst/>
                <a:gdLst>
                  <a:gd name="T0" fmla="*/ 54 w 143"/>
                  <a:gd name="T1" fmla="*/ 160 h 167"/>
                  <a:gd name="T2" fmla="*/ 44 w 143"/>
                  <a:gd name="T3" fmla="*/ 153 h 167"/>
                  <a:gd name="T4" fmla="*/ 34 w 143"/>
                  <a:gd name="T5" fmla="*/ 144 h 167"/>
                  <a:gd name="T6" fmla="*/ 28 w 143"/>
                  <a:gd name="T7" fmla="*/ 134 h 167"/>
                  <a:gd name="T8" fmla="*/ 10 w 143"/>
                  <a:gd name="T9" fmla="*/ 128 h 167"/>
                  <a:gd name="T10" fmla="*/ 4 w 143"/>
                  <a:gd name="T11" fmla="*/ 118 h 167"/>
                  <a:gd name="T12" fmla="*/ 0 w 143"/>
                  <a:gd name="T13" fmla="*/ 107 h 167"/>
                  <a:gd name="T14" fmla="*/ 6 w 143"/>
                  <a:gd name="T15" fmla="*/ 69 h 167"/>
                  <a:gd name="T16" fmla="*/ 14 w 143"/>
                  <a:gd name="T17" fmla="*/ 62 h 167"/>
                  <a:gd name="T18" fmla="*/ 13 w 143"/>
                  <a:gd name="T19" fmla="*/ 51 h 167"/>
                  <a:gd name="T20" fmla="*/ 13 w 143"/>
                  <a:gd name="T21" fmla="*/ 36 h 167"/>
                  <a:gd name="T22" fmla="*/ 25 w 143"/>
                  <a:gd name="T23" fmla="*/ 40 h 167"/>
                  <a:gd name="T24" fmla="*/ 36 w 143"/>
                  <a:gd name="T25" fmla="*/ 44 h 167"/>
                  <a:gd name="T26" fmla="*/ 35 w 143"/>
                  <a:gd name="T27" fmla="*/ 32 h 167"/>
                  <a:gd name="T28" fmla="*/ 41 w 143"/>
                  <a:gd name="T29" fmla="*/ 16 h 167"/>
                  <a:gd name="T30" fmla="*/ 54 w 143"/>
                  <a:gd name="T31" fmla="*/ 19 h 167"/>
                  <a:gd name="T32" fmla="*/ 60 w 143"/>
                  <a:gd name="T33" fmla="*/ 19 h 167"/>
                  <a:gd name="T34" fmla="*/ 74 w 143"/>
                  <a:gd name="T35" fmla="*/ 19 h 167"/>
                  <a:gd name="T36" fmla="*/ 90 w 143"/>
                  <a:gd name="T37" fmla="*/ 16 h 167"/>
                  <a:gd name="T38" fmla="*/ 94 w 143"/>
                  <a:gd name="T39" fmla="*/ 6 h 167"/>
                  <a:gd name="T40" fmla="*/ 106 w 143"/>
                  <a:gd name="T41" fmla="*/ 0 h 167"/>
                  <a:gd name="T42" fmla="*/ 112 w 143"/>
                  <a:gd name="T43" fmla="*/ 6 h 167"/>
                  <a:gd name="T44" fmla="*/ 112 w 143"/>
                  <a:gd name="T45" fmla="*/ 19 h 167"/>
                  <a:gd name="T46" fmla="*/ 118 w 143"/>
                  <a:gd name="T47" fmla="*/ 28 h 167"/>
                  <a:gd name="T48" fmla="*/ 121 w 143"/>
                  <a:gd name="T49" fmla="*/ 39 h 167"/>
                  <a:gd name="T50" fmla="*/ 122 w 143"/>
                  <a:gd name="T51" fmla="*/ 51 h 167"/>
                  <a:gd name="T52" fmla="*/ 128 w 143"/>
                  <a:gd name="T53" fmla="*/ 67 h 167"/>
                  <a:gd name="T54" fmla="*/ 141 w 143"/>
                  <a:gd name="T55" fmla="*/ 65 h 167"/>
                  <a:gd name="T56" fmla="*/ 136 w 143"/>
                  <a:gd name="T57" fmla="*/ 77 h 167"/>
                  <a:gd name="T58" fmla="*/ 128 w 143"/>
                  <a:gd name="T59" fmla="*/ 89 h 167"/>
                  <a:gd name="T60" fmla="*/ 122 w 143"/>
                  <a:gd name="T61" fmla="*/ 99 h 167"/>
                  <a:gd name="T62" fmla="*/ 131 w 143"/>
                  <a:gd name="T63" fmla="*/ 105 h 167"/>
                  <a:gd name="T64" fmla="*/ 141 w 143"/>
                  <a:gd name="T65" fmla="*/ 109 h 167"/>
                  <a:gd name="T66" fmla="*/ 136 w 143"/>
                  <a:gd name="T67" fmla="*/ 120 h 167"/>
                  <a:gd name="T68" fmla="*/ 132 w 143"/>
                  <a:gd name="T69" fmla="*/ 134 h 167"/>
                  <a:gd name="T70" fmla="*/ 122 w 143"/>
                  <a:gd name="T71" fmla="*/ 144 h 167"/>
                  <a:gd name="T72" fmla="*/ 118 w 143"/>
                  <a:gd name="T73" fmla="*/ 153 h 167"/>
                  <a:gd name="T74" fmla="*/ 54 w 143"/>
                  <a:gd name="T75" fmla="*/ 164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3" h="167">
                    <a:moveTo>
                      <a:pt x="54" y="164"/>
                    </a:moveTo>
                    <a:lnTo>
                      <a:pt x="54" y="160"/>
                    </a:lnTo>
                    <a:lnTo>
                      <a:pt x="50" y="153"/>
                    </a:lnTo>
                    <a:lnTo>
                      <a:pt x="44" y="153"/>
                    </a:lnTo>
                    <a:lnTo>
                      <a:pt x="38" y="151"/>
                    </a:lnTo>
                    <a:lnTo>
                      <a:pt x="34" y="144"/>
                    </a:lnTo>
                    <a:lnTo>
                      <a:pt x="28" y="140"/>
                    </a:lnTo>
                    <a:lnTo>
                      <a:pt x="28" y="134"/>
                    </a:lnTo>
                    <a:lnTo>
                      <a:pt x="25" y="130"/>
                    </a:lnTo>
                    <a:lnTo>
                      <a:pt x="10" y="128"/>
                    </a:lnTo>
                    <a:lnTo>
                      <a:pt x="4" y="125"/>
                    </a:lnTo>
                    <a:lnTo>
                      <a:pt x="4" y="118"/>
                    </a:lnTo>
                    <a:lnTo>
                      <a:pt x="5" y="112"/>
                    </a:lnTo>
                    <a:lnTo>
                      <a:pt x="0" y="107"/>
                    </a:lnTo>
                    <a:lnTo>
                      <a:pt x="0" y="72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4" y="62"/>
                    </a:lnTo>
                    <a:lnTo>
                      <a:pt x="15" y="57"/>
                    </a:lnTo>
                    <a:lnTo>
                      <a:pt x="13" y="51"/>
                    </a:lnTo>
                    <a:lnTo>
                      <a:pt x="10" y="45"/>
                    </a:lnTo>
                    <a:lnTo>
                      <a:pt x="13" y="36"/>
                    </a:lnTo>
                    <a:lnTo>
                      <a:pt x="18" y="36"/>
                    </a:lnTo>
                    <a:lnTo>
                      <a:pt x="25" y="40"/>
                    </a:lnTo>
                    <a:lnTo>
                      <a:pt x="30" y="41"/>
                    </a:lnTo>
                    <a:lnTo>
                      <a:pt x="36" y="44"/>
                    </a:lnTo>
                    <a:lnTo>
                      <a:pt x="38" y="38"/>
                    </a:lnTo>
                    <a:lnTo>
                      <a:pt x="35" y="32"/>
                    </a:lnTo>
                    <a:lnTo>
                      <a:pt x="40" y="28"/>
                    </a:lnTo>
                    <a:lnTo>
                      <a:pt x="41" y="16"/>
                    </a:lnTo>
                    <a:lnTo>
                      <a:pt x="48" y="13"/>
                    </a:lnTo>
                    <a:lnTo>
                      <a:pt x="54" y="19"/>
                    </a:lnTo>
                    <a:lnTo>
                      <a:pt x="58" y="24"/>
                    </a:lnTo>
                    <a:lnTo>
                      <a:pt x="60" y="19"/>
                    </a:lnTo>
                    <a:lnTo>
                      <a:pt x="68" y="15"/>
                    </a:lnTo>
                    <a:lnTo>
                      <a:pt x="74" y="19"/>
                    </a:lnTo>
                    <a:lnTo>
                      <a:pt x="80" y="19"/>
                    </a:lnTo>
                    <a:lnTo>
                      <a:pt x="90" y="16"/>
                    </a:lnTo>
                    <a:lnTo>
                      <a:pt x="94" y="12"/>
                    </a:lnTo>
                    <a:lnTo>
                      <a:pt x="94" y="6"/>
                    </a:lnTo>
                    <a:lnTo>
                      <a:pt x="102" y="4"/>
                    </a:lnTo>
                    <a:lnTo>
                      <a:pt x="106" y="0"/>
                    </a:lnTo>
                    <a:lnTo>
                      <a:pt x="112" y="1"/>
                    </a:lnTo>
                    <a:lnTo>
                      <a:pt x="112" y="6"/>
                    </a:lnTo>
                    <a:lnTo>
                      <a:pt x="108" y="12"/>
                    </a:lnTo>
                    <a:lnTo>
                      <a:pt x="112" y="19"/>
                    </a:lnTo>
                    <a:lnTo>
                      <a:pt x="113" y="25"/>
                    </a:lnTo>
                    <a:lnTo>
                      <a:pt x="118" y="28"/>
                    </a:lnTo>
                    <a:lnTo>
                      <a:pt x="123" y="33"/>
                    </a:lnTo>
                    <a:lnTo>
                      <a:pt x="121" y="39"/>
                    </a:lnTo>
                    <a:lnTo>
                      <a:pt x="118" y="45"/>
                    </a:lnTo>
                    <a:lnTo>
                      <a:pt x="122" y="51"/>
                    </a:lnTo>
                    <a:lnTo>
                      <a:pt x="122" y="62"/>
                    </a:lnTo>
                    <a:lnTo>
                      <a:pt x="128" y="67"/>
                    </a:lnTo>
                    <a:lnTo>
                      <a:pt x="136" y="64"/>
                    </a:lnTo>
                    <a:lnTo>
                      <a:pt x="141" y="65"/>
                    </a:lnTo>
                    <a:lnTo>
                      <a:pt x="141" y="73"/>
                    </a:lnTo>
                    <a:lnTo>
                      <a:pt x="136" y="77"/>
                    </a:lnTo>
                    <a:lnTo>
                      <a:pt x="131" y="82"/>
                    </a:lnTo>
                    <a:lnTo>
                      <a:pt x="128" y="89"/>
                    </a:lnTo>
                    <a:lnTo>
                      <a:pt x="127" y="97"/>
                    </a:lnTo>
                    <a:lnTo>
                      <a:pt x="122" y="99"/>
                    </a:lnTo>
                    <a:lnTo>
                      <a:pt x="123" y="104"/>
                    </a:lnTo>
                    <a:lnTo>
                      <a:pt x="131" y="105"/>
                    </a:lnTo>
                    <a:lnTo>
                      <a:pt x="136" y="108"/>
                    </a:lnTo>
                    <a:lnTo>
                      <a:pt x="141" y="109"/>
                    </a:lnTo>
                    <a:lnTo>
                      <a:pt x="142" y="115"/>
                    </a:lnTo>
                    <a:lnTo>
                      <a:pt x="136" y="120"/>
                    </a:lnTo>
                    <a:lnTo>
                      <a:pt x="133" y="127"/>
                    </a:lnTo>
                    <a:lnTo>
                      <a:pt x="132" y="134"/>
                    </a:lnTo>
                    <a:lnTo>
                      <a:pt x="128" y="140"/>
                    </a:lnTo>
                    <a:lnTo>
                      <a:pt x="122" y="144"/>
                    </a:lnTo>
                    <a:lnTo>
                      <a:pt x="117" y="147"/>
                    </a:lnTo>
                    <a:lnTo>
                      <a:pt x="118" y="153"/>
                    </a:lnTo>
                    <a:lnTo>
                      <a:pt x="116" y="166"/>
                    </a:lnTo>
                    <a:lnTo>
                      <a:pt x="54" y="16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2" name="Freeform 132"/>
              <p:cNvSpPr>
                <a:spLocks/>
              </p:cNvSpPr>
              <p:nvPr/>
            </p:nvSpPr>
            <p:spPr bwMode="auto">
              <a:xfrm>
                <a:off x="4344" y="2460"/>
                <a:ext cx="12" cy="122"/>
              </a:xfrm>
              <a:custGeom>
                <a:avLst/>
                <a:gdLst>
                  <a:gd name="T0" fmla="*/ 0 w 12"/>
                  <a:gd name="T1" fmla="*/ 2 h 122"/>
                  <a:gd name="T2" fmla="*/ 0 w 12"/>
                  <a:gd name="T3" fmla="*/ 121 h 122"/>
                  <a:gd name="T4" fmla="*/ 11 w 12"/>
                  <a:gd name="T5" fmla="*/ 120 h 122"/>
                  <a:gd name="T6" fmla="*/ 11 w 12"/>
                  <a:gd name="T7" fmla="*/ 0 h 122"/>
                  <a:gd name="T8" fmla="*/ 0 w 12"/>
                  <a:gd name="T9" fmla="*/ 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2">
                    <a:moveTo>
                      <a:pt x="0" y="2"/>
                    </a:moveTo>
                    <a:lnTo>
                      <a:pt x="0" y="121"/>
                    </a:lnTo>
                    <a:lnTo>
                      <a:pt x="11" y="120"/>
                    </a:lnTo>
                    <a:lnTo>
                      <a:pt x="11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1" name="Freeform 131"/>
              <p:cNvSpPr>
                <a:spLocks/>
              </p:cNvSpPr>
              <p:nvPr/>
            </p:nvSpPr>
            <p:spPr bwMode="auto">
              <a:xfrm>
                <a:off x="4268" y="2474"/>
                <a:ext cx="10" cy="117"/>
              </a:xfrm>
              <a:custGeom>
                <a:avLst/>
                <a:gdLst>
                  <a:gd name="T0" fmla="*/ 0 w 10"/>
                  <a:gd name="T1" fmla="*/ 1 h 117"/>
                  <a:gd name="T2" fmla="*/ 0 w 10"/>
                  <a:gd name="T3" fmla="*/ 116 h 117"/>
                  <a:gd name="T4" fmla="*/ 9 w 10"/>
                  <a:gd name="T5" fmla="*/ 115 h 117"/>
                  <a:gd name="T6" fmla="*/ 9 w 10"/>
                  <a:gd name="T7" fmla="*/ 0 h 117"/>
                  <a:gd name="T8" fmla="*/ 0 w 10"/>
                  <a:gd name="T9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17">
                    <a:moveTo>
                      <a:pt x="0" y="1"/>
                    </a:moveTo>
                    <a:lnTo>
                      <a:pt x="0" y="116"/>
                    </a:lnTo>
                    <a:lnTo>
                      <a:pt x="9" y="115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0" name="Freeform 130"/>
              <p:cNvSpPr>
                <a:spLocks/>
              </p:cNvSpPr>
              <p:nvPr/>
            </p:nvSpPr>
            <p:spPr bwMode="auto">
              <a:xfrm>
                <a:off x="4191" y="2488"/>
                <a:ext cx="9" cy="113"/>
              </a:xfrm>
              <a:custGeom>
                <a:avLst/>
                <a:gdLst>
                  <a:gd name="T0" fmla="*/ 0 w 9"/>
                  <a:gd name="T1" fmla="*/ 1 h 113"/>
                  <a:gd name="T2" fmla="*/ 0 w 9"/>
                  <a:gd name="T3" fmla="*/ 112 h 113"/>
                  <a:gd name="T4" fmla="*/ 8 w 9"/>
                  <a:gd name="T5" fmla="*/ 111 h 113"/>
                  <a:gd name="T6" fmla="*/ 8 w 9"/>
                  <a:gd name="T7" fmla="*/ 0 h 113"/>
                  <a:gd name="T8" fmla="*/ 0 w 9"/>
                  <a:gd name="T9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3">
                    <a:moveTo>
                      <a:pt x="0" y="1"/>
                    </a:moveTo>
                    <a:lnTo>
                      <a:pt x="0" y="112"/>
                    </a:lnTo>
                    <a:lnTo>
                      <a:pt x="8" y="111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9" name="Freeform 129"/>
              <p:cNvSpPr>
                <a:spLocks/>
              </p:cNvSpPr>
              <p:nvPr/>
            </p:nvSpPr>
            <p:spPr bwMode="auto">
              <a:xfrm>
                <a:off x="4115" y="2502"/>
                <a:ext cx="7" cy="108"/>
              </a:xfrm>
              <a:custGeom>
                <a:avLst/>
                <a:gdLst>
                  <a:gd name="T0" fmla="*/ 0 w 7"/>
                  <a:gd name="T1" fmla="*/ 1 h 108"/>
                  <a:gd name="T2" fmla="*/ 0 w 7"/>
                  <a:gd name="T3" fmla="*/ 107 h 108"/>
                  <a:gd name="T4" fmla="*/ 6 w 7"/>
                  <a:gd name="T5" fmla="*/ 106 h 108"/>
                  <a:gd name="T6" fmla="*/ 6 w 7"/>
                  <a:gd name="T7" fmla="*/ 0 h 108"/>
                  <a:gd name="T8" fmla="*/ 0 w 7"/>
                  <a:gd name="T9" fmla="*/ 1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8">
                    <a:moveTo>
                      <a:pt x="0" y="1"/>
                    </a:moveTo>
                    <a:lnTo>
                      <a:pt x="0" y="107"/>
                    </a:lnTo>
                    <a:lnTo>
                      <a:pt x="6" y="106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8" name="Freeform 128"/>
              <p:cNvSpPr>
                <a:spLocks/>
              </p:cNvSpPr>
              <p:nvPr/>
            </p:nvSpPr>
            <p:spPr bwMode="auto">
              <a:xfrm>
                <a:off x="4037" y="2516"/>
                <a:ext cx="9" cy="104"/>
              </a:xfrm>
              <a:custGeom>
                <a:avLst/>
                <a:gdLst>
                  <a:gd name="T0" fmla="*/ 0 w 9"/>
                  <a:gd name="T1" fmla="*/ 1 h 104"/>
                  <a:gd name="T2" fmla="*/ 0 w 9"/>
                  <a:gd name="T3" fmla="*/ 103 h 104"/>
                  <a:gd name="T4" fmla="*/ 8 w 9"/>
                  <a:gd name="T5" fmla="*/ 102 h 104"/>
                  <a:gd name="T6" fmla="*/ 8 w 9"/>
                  <a:gd name="T7" fmla="*/ 0 h 104"/>
                  <a:gd name="T8" fmla="*/ 0 w 9"/>
                  <a:gd name="T9" fmla="*/ 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4">
                    <a:moveTo>
                      <a:pt x="0" y="1"/>
                    </a:moveTo>
                    <a:lnTo>
                      <a:pt x="0" y="103"/>
                    </a:lnTo>
                    <a:lnTo>
                      <a:pt x="8" y="102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7" name="Freeform 127"/>
              <p:cNvSpPr>
                <a:spLocks/>
              </p:cNvSpPr>
              <p:nvPr/>
            </p:nvSpPr>
            <p:spPr bwMode="auto">
              <a:xfrm>
                <a:off x="4394" y="2586"/>
                <a:ext cx="13" cy="129"/>
              </a:xfrm>
              <a:custGeom>
                <a:avLst/>
                <a:gdLst>
                  <a:gd name="T0" fmla="*/ 0 w 13"/>
                  <a:gd name="T1" fmla="*/ 1 h 129"/>
                  <a:gd name="T2" fmla="*/ 0 w 13"/>
                  <a:gd name="T3" fmla="*/ 128 h 129"/>
                  <a:gd name="T4" fmla="*/ 12 w 13"/>
                  <a:gd name="T5" fmla="*/ 127 h 129"/>
                  <a:gd name="T6" fmla="*/ 12 w 13"/>
                  <a:gd name="T7" fmla="*/ 0 h 129"/>
                  <a:gd name="T8" fmla="*/ 0 w 13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9">
                    <a:moveTo>
                      <a:pt x="0" y="1"/>
                    </a:moveTo>
                    <a:lnTo>
                      <a:pt x="0" y="128"/>
                    </a:lnTo>
                    <a:lnTo>
                      <a:pt x="12" y="127"/>
                    </a:lnTo>
                    <a:lnTo>
                      <a:pt x="12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6" name="Freeform 126"/>
              <p:cNvSpPr>
                <a:spLocks/>
              </p:cNvSpPr>
              <p:nvPr/>
            </p:nvSpPr>
            <p:spPr bwMode="auto">
              <a:xfrm>
                <a:off x="4319" y="2595"/>
                <a:ext cx="11" cy="126"/>
              </a:xfrm>
              <a:custGeom>
                <a:avLst/>
                <a:gdLst>
                  <a:gd name="T0" fmla="*/ 0 w 11"/>
                  <a:gd name="T1" fmla="*/ 1 h 126"/>
                  <a:gd name="T2" fmla="*/ 0 w 11"/>
                  <a:gd name="T3" fmla="*/ 125 h 126"/>
                  <a:gd name="T4" fmla="*/ 10 w 11"/>
                  <a:gd name="T5" fmla="*/ 124 h 126"/>
                  <a:gd name="T6" fmla="*/ 10 w 11"/>
                  <a:gd name="T7" fmla="*/ 0 h 126"/>
                  <a:gd name="T8" fmla="*/ 0 w 11"/>
                  <a:gd name="T9" fmla="*/ 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6">
                    <a:moveTo>
                      <a:pt x="0" y="1"/>
                    </a:moveTo>
                    <a:lnTo>
                      <a:pt x="0" y="125"/>
                    </a:lnTo>
                    <a:lnTo>
                      <a:pt x="10" y="124"/>
                    </a:lnTo>
                    <a:lnTo>
                      <a:pt x="10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5" name="Freeform 125"/>
              <p:cNvSpPr>
                <a:spLocks/>
              </p:cNvSpPr>
              <p:nvPr/>
            </p:nvSpPr>
            <p:spPr bwMode="auto">
              <a:xfrm>
                <a:off x="4241" y="2604"/>
                <a:ext cx="10" cy="122"/>
              </a:xfrm>
              <a:custGeom>
                <a:avLst/>
                <a:gdLst>
                  <a:gd name="T0" fmla="*/ 0 w 10"/>
                  <a:gd name="T1" fmla="*/ 1 h 122"/>
                  <a:gd name="T2" fmla="*/ 0 w 10"/>
                  <a:gd name="T3" fmla="*/ 121 h 122"/>
                  <a:gd name="T4" fmla="*/ 9 w 10"/>
                  <a:gd name="T5" fmla="*/ 121 h 122"/>
                  <a:gd name="T6" fmla="*/ 9 w 10"/>
                  <a:gd name="T7" fmla="*/ 0 h 122"/>
                  <a:gd name="T8" fmla="*/ 0 w 10"/>
                  <a:gd name="T9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2">
                    <a:moveTo>
                      <a:pt x="0" y="1"/>
                    </a:moveTo>
                    <a:lnTo>
                      <a:pt x="0" y="121"/>
                    </a:lnTo>
                    <a:lnTo>
                      <a:pt x="9" y="121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4" name="Freeform 124"/>
              <p:cNvSpPr>
                <a:spLocks/>
              </p:cNvSpPr>
              <p:nvPr/>
            </p:nvSpPr>
            <p:spPr bwMode="auto">
              <a:xfrm>
                <a:off x="4162" y="2614"/>
                <a:ext cx="9" cy="130"/>
              </a:xfrm>
              <a:custGeom>
                <a:avLst/>
                <a:gdLst>
                  <a:gd name="T0" fmla="*/ 0 w 9"/>
                  <a:gd name="T1" fmla="*/ 1 h 130"/>
                  <a:gd name="T2" fmla="*/ 0 w 9"/>
                  <a:gd name="T3" fmla="*/ 129 h 130"/>
                  <a:gd name="T4" fmla="*/ 8 w 9"/>
                  <a:gd name="T5" fmla="*/ 128 h 130"/>
                  <a:gd name="T6" fmla="*/ 8 w 9"/>
                  <a:gd name="T7" fmla="*/ 0 h 130"/>
                  <a:gd name="T8" fmla="*/ 0 w 9"/>
                  <a:gd name="T9" fmla="*/ 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30">
                    <a:moveTo>
                      <a:pt x="0" y="1"/>
                    </a:moveTo>
                    <a:lnTo>
                      <a:pt x="0" y="129"/>
                    </a:lnTo>
                    <a:lnTo>
                      <a:pt x="8" y="128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3" name="Freeform 123"/>
              <p:cNvSpPr>
                <a:spLocks/>
              </p:cNvSpPr>
              <p:nvPr/>
            </p:nvSpPr>
            <p:spPr bwMode="auto">
              <a:xfrm>
                <a:off x="4085" y="2624"/>
                <a:ext cx="7" cy="130"/>
              </a:xfrm>
              <a:custGeom>
                <a:avLst/>
                <a:gdLst>
                  <a:gd name="T0" fmla="*/ 0 w 7"/>
                  <a:gd name="T1" fmla="*/ 0 h 130"/>
                  <a:gd name="T2" fmla="*/ 0 w 7"/>
                  <a:gd name="T3" fmla="*/ 129 h 130"/>
                  <a:gd name="T4" fmla="*/ 6 w 7"/>
                  <a:gd name="T5" fmla="*/ 128 h 130"/>
                  <a:gd name="T6" fmla="*/ 6 w 7"/>
                  <a:gd name="T7" fmla="*/ 0 h 130"/>
                  <a:gd name="T8" fmla="*/ 0 w 7"/>
                  <a:gd name="T9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0">
                    <a:moveTo>
                      <a:pt x="0" y="0"/>
                    </a:moveTo>
                    <a:lnTo>
                      <a:pt x="0" y="129"/>
                    </a:lnTo>
                    <a:lnTo>
                      <a:pt x="6" y="128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2" name="Freeform 122"/>
              <p:cNvSpPr>
                <a:spLocks/>
              </p:cNvSpPr>
              <p:nvPr/>
            </p:nvSpPr>
            <p:spPr bwMode="auto">
              <a:xfrm>
                <a:off x="4007" y="2634"/>
                <a:ext cx="7" cy="129"/>
              </a:xfrm>
              <a:custGeom>
                <a:avLst/>
                <a:gdLst>
                  <a:gd name="T0" fmla="*/ 0 w 7"/>
                  <a:gd name="T1" fmla="*/ 1 h 129"/>
                  <a:gd name="T2" fmla="*/ 0 w 7"/>
                  <a:gd name="T3" fmla="*/ 128 h 129"/>
                  <a:gd name="T4" fmla="*/ 6 w 7"/>
                  <a:gd name="T5" fmla="*/ 127 h 129"/>
                  <a:gd name="T6" fmla="*/ 6 w 7"/>
                  <a:gd name="T7" fmla="*/ 0 h 129"/>
                  <a:gd name="T8" fmla="*/ 0 w 7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9">
                    <a:moveTo>
                      <a:pt x="0" y="1"/>
                    </a:moveTo>
                    <a:lnTo>
                      <a:pt x="0" y="128"/>
                    </a:lnTo>
                    <a:lnTo>
                      <a:pt x="6" y="127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1" name="Line 121"/>
              <p:cNvSpPr>
                <a:spLocks noChangeShapeType="1"/>
              </p:cNvSpPr>
              <p:nvPr/>
            </p:nvSpPr>
            <p:spPr bwMode="auto">
              <a:xfrm>
                <a:off x="4456" y="2415"/>
                <a:ext cx="0" cy="3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20" name="Freeform 120"/>
              <p:cNvSpPr>
                <a:spLocks/>
              </p:cNvSpPr>
              <p:nvPr/>
            </p:nvSpPr>
            <p:spPr bwMode="auto">
              <a:xfrm>
                <a:off x="4247" y="2732"/>
                <a:ext cx="250" cy="182"/>
              </a:xfrm>
              <a:custGeom>
                <a:avLst/>
                <a:gdLst>
                  <a:gd name="T0" fmla="*/ 49 w 250"/>
                  <a:gd name="T1" fmla="*/ 162 h 182"/>
                  <a:gd name="T2" fmla="*/ 36 w 250"/>
                  <a:gd name="T3" fmla="*/ 155 h 182"/>
                  <a:gd name="T4" fmla="*/ 29 w 250"/>
                  <a:gd name="T5" fmla="*/ 148 h 182"/>
                  <a:gd name="T6" fmla="*/ 23 w 250"/>
                  <a:gd name="T7" fmla="*/ 136 h 182"/>
                  <a:gd name="T8" fmla="*/ 13 w 250"/>
                  <a:gd name="T9" fmla="*/ 128 h 182"/>
                  <a:gd name="T10" fmla="*/ 4 w 250"/>
                  <a:gd name="T11" fmla="*/ 120 h 182"/>
                  <a:gd name="T12" fmla="*/ 3 w 250"/>
                  <a:gd name="T13" fmla="*/ 85 h 182"/>
                  <a:gd name="T14" fmla="*/ 1 w 250"/>
                  <a:gd name="T15" fmla="*/ 74 h 182"/>
                  <a:gd name="T16" fmla="*/ 19 w 250"/>
                  <a:gd name="T17" fmla="*/ 71 h 182"/>
                  <a:gd name="T18" fmla="*/ 21 w 250"/>
                  <a:gd name="T19" fmla="*/ 65 h 182"/>
                  <a:gd name="T20" fmla="*/ 19 w 250"/>
                  <a:gd name="T21" fmla="*/ 55 h 182"/>
                  <a:gd name="T22" fmla="*/ 11 w 250"/>
                  <a:gd name="T23" fmla="*/ 47 h 182"/>
                  <a:gd name="T24" fmla="*/ 28 w 250"/>
                  <a:gd name="T25" fmla="*/ 41 h 182"/>
                  <a:gd name="T26" fmla="*/ 39 w 250"/>
                  <a:gd name="T27" fmla="*/ 43 h 182"/>
                  <a:gd name="T28" fmla="*/ 49 w 250"/>
                  <a:gd name="T29" fmla="*/ 49 h 182"/>
                  <a:gd name="T30" fmla="*/ 63 w 250"/>
                  <a:gd name="T31" fmla="*/ 52 h 182"/>
                  <a:gd name="T32" fmla="*/ 67 w 250"/>
                  <a:gd name="T33" fmla="*/ 41 h 182"/>
                  <a:gd name="T34" fmla="*/ 80 w 250"/>
                  <a:gd name="T35" fmla="*/ 36 h 182"/>
                  <a:gd name="T36" fmla="*/ 91 w 250"/>
                  <a:gd name="T37" fmla="*/ 31 h 182"/>
                  <a:gd name="T38" fmla="*/ 94 w 250"/>
                  <a:gd name="T39" fmla="*/ 14 h 182"/>
                  <a:gd name="T40" fmla="*/ 101 w 250"/>
                  <a:gd name="T41" fmla="*/ 11 h 182"/>
                  <a:gd name="T42" fmla="*/ 106 w 250"/>
                  <a:gd name="T43" fmla="*/ 1 h 182"/>
                  <a:gd name="T44" fmla="*/ 113 w 250"/>
                  <a:gd name="T45" fmla="*/ 8 h 182"/>
                  <a:gd name="T46" fmla="*/ 119 w 250"/>
                  <a:gd name="T47" fmla="*/ 20 h 182"/>
                  <a:gd name="T48" fmla="*/ 121 w 250"/>
                  <a:gd name="T49" fmla="*/ 33 h 182"/>
                  <a:gd name="T50" fmla="*/ 125 w 250"/>
                  <a:gd name="T51" fmla="*/ 40 h 182"/>
                  <a:gd name="T52" fmla="*/ 132 w 250"/>
                  <a:gd name="T53" fmla="*/ 42 h 182"/>
                  <a:gd name="T54" fmla="*/ 137 w 250"/>
                  <a:gd name="T55" fmla="*/ 55 h 182"/>
                  <a:gd name="T56" fmla="*/ 146 w 250"/>
                  <a:gd name="T57" fmla="*/ 56 h 182"/>
                  <a:gd name="T58" fmla="*/ 151 w 250"/>
                  <a:gd name="T59" fmla="*/ 47 h 182"/>
                  <a:gd name="T60" fmla="*/ 158 w 250"/>
                  <a:gd name="T61" fmla="*/ 40 h 182"/>
                  <a:gd name="T62" fmla="*/ 165 w 250"/>
                  <a:gd name="T63" fmla="*/ 36 h 182"/>
                  <a:gd name="T64" fmla="*/ 175 w 250"/>
                  <a:gd name="T65" fmla="*/ 31 h 182"/>
                  <a:gd name="T66" fmla="*/ 185 w 250"/>
                  <a:gd name="T67" fmla="*/ 24 h 182"/>
                  <a:gd name="T68" fmla="*/ 195 w 250"/>
                  <a:gd name="T69" fmla="*/ 22 h 182"/>
                  <a:gd name="T70" fmla="*/ 205 w 250"/>
                  <a:gd name="T71" fmla="*/ 31 h 182"/>
                  <a:gd name="T72" fmla="*/ 209 w 250"/>
                  <a:gd name="T73" fmla="*/ 36 h 182"/>
                  <a:gd name="T74" fmla="*/ 215 w 250"/>
                  <a:gd name="T75" fmla="*/ 42 h 182"/>
                  <a:gd name="T76" fmla="*/ 235 w 250"/>
                  <a:gd name="T77" fmla="*/ 47 h 182"/>
                  <a:gd name="T78" fmla="*/ 234 w 250"/>
                  <a:gd name="T79" fmla="*/ 55 h 182"/>
                  <a:gd name="T80" fmla="*/ 235 w 250"/>
                  <a:gd name="T81" fmla="*/ 61 h 182"/>
                  <a:gd name="T82" fmla="*/ 239 w 250"/>
                  <a:gd name="T83" fmla="*/ 72 h 182"/>
                  <a:gd name="T84" fmla="*/ 243 w 250"/>
                  <a:gd name="T85" fmla="*/ 81 h 182"/>
                  <a:gd name="T86" fmla="*/ 249 w 250"/>
                  <a:gd name="T87" fmla="*/ 88 h 182"/>
                  <a:gd name="T88" fmla="*/ 240 w 250"/>
                  <a:gd name="T89" fmla="*/ 95 h 182"/>
                  <a:gd name="T90" fmla="*/ 233 w 250"/>
                  <a:gd name="T91" fmla="*/ 103 h 182"/>
                  <a:gd name="T92" fmla="*/ 234 w 250"/>
                  <a:gd name="T93" fmla="*/ 116 h 182"/>
                  <a:gd name="T94" fmla="*/ 225 w 250"/>
                  <a:gd name="T95" fmla="*/ 127 h 182"/>
                  <a:gd name="T96" fmla="*/ 225 w 250"/>
                  <a:gd name="T97" fmla="*/ 134 h 182"/>
                  <a:gd name="T98" fmla="*/ 240 w 250"/>
                  <a:gd name="T99" fmla="*/ 138 h 182"/>
                  <a:gd name="T100" fmla="*/ 243 w 250"/>
                  <a:gd name="T101" fmla="*/ 146 h 182"/>
                  <a:gd name="T102" fmla="*/ 239 w 250"/>
                  <a:gd name="T103" fmla="*/ 181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50" h="182">
                    <a:moveTo>
                      <a:pt x="52" y="166"/>
                    </a:moveTo>
                    <a:lnTo>
                      <a:pt x="49" y="162"/>
                    </a:lnTo>
                    <a:lnTo>
                      <a:pt x="42" y="159"/>
                    </a:lnTo>
                    <a:lnTo>
                      <a:pt x="36" y="155"/>
                    </a:lnTo>
                    <a:lnTo>
                      <a:pt x="35" y="149"/>
                    </a:lnTo>
                    <a:lnTo>
                      <a:pt x="29" y="148"/>
                    </a:lnTo>
                    <a:lnTo>
                      <a:pt x="24" y="143"/>
                    </a:lnTo>
                    <a:lnTo>
                      <a:pt x="23" y="136"/>
                    </a:lnTo>
                    <a:lnTo>
                      <a:pt x="21" y="130"/>
                    </a:lnTo>
                    <a:lnTo>
                      <a:pt x="13" y="128"/>
                    </a:lnTo>
                    <a:lnTo>
                      <a:pt x="9" y="123"/>
                    </a:lnTo>
                    <a:lnTo>
                      <a:pt x="4" y="120"/>
                    </a:lnTo>
                    <a:lnTo>
                      <a:pt x="0" y="115"/>
                    </a:lnTo>
                    <a:lnTo>
                      <a:pt x="3" y="85"/>
                    </a:lnTo>
                    <a:lnTo>
                      <a:pt x="1" y="80"/>
                    </a:lnTo>
                    <a:lnTo>
                      <a:pt x="1" y="74"/>
                    </a:lnTo>
                    <a:lnTo>
                      <a:pt x="6" y="72"/>
                    </a:lnTo>
                    <a:lnTo>
                      <a:pt x="19" y="71"/>
                    </a:lnTo>
                    <a:lnTo>
                      <a:pt x="26" y="68"/>
                    </a:lnTo>
                    <a:lnTo>
                      <a:pt x="21" y="65"/>
                    </a:lnTo>
                    <a:lnTo>
                      <a:pt x="18" y="60"/>
                    </a:lnTo>
                    <a:lnTo>
                      <a:pt x="19" y="55"/>
                    </a:lnTo>
                    <a:lnTo>
                      <a:pt x="13" y="52"/>
                    </a:lnTo>
                    <a:lnTo>
                      <a:pt x="11" y="47"/>
                    </a:lnTo>
                    <a:lnTo>
                      <a:pt x="16" y="43"/>
                    </a:lnTo>
                    <a:lnTo>
                      <a:pt x="28" y="41"/>
                    </a:lnTo>
                    <a:lnTo>
                      <a:pt x="34" y="39"/>
                    </a:lnTo>
                    <a:lnTo>
                      <a:pt x="39" y="43"/>
                    </a:lnTo>
                    <a:lnTo>
                      <a:pt x="45" y="45"/>
                    </a:lnTo>
                    <a:lnTo>
                      <a:pt x="49" y="49"/>
                    </a:lnTo>
                    <a:lnTo>
                      <a:pt x="57" y="49"/>
                    </a:lnTo>
                    <a:lnTo>
                      <a:pt x="63" y="52"/>
                    </a:lnTo>
                    <a:lnTo>
                      <a:pt x="67" y="48"/>
                    </a:lnTo>
                    <a:lnTo>
                      <a:pt x="67" y="41"/>
                    </a:lnTo>
                    <a:lnTo>
                      <a:pt x="74" y="40"/>
                    </a:lnTo>
                    <a:lnTo>
                      <a:pt x="80" y="36"/>
                    </a:lnTo>
                    <a:lnTo>
                      <a:pt x="87" y="35"/>
                    </a:lnTo>
                    <a:lnTo>
                      <a:pt x="91" y="31"/>
                    </a:lnTo>
                    <a:lnTo>
                      <a:pt x="91" y="19"/>
                    </a:lnTo>
                    <a:lnTo>
                      <a:pt x="94" y="14"/>
                    </a:lnTo>
                    <a:lnTo>
                      <a:pt x="98" y="16"/>
                    </a:lnTo>
                    <a:lnTo>
                      <a:pt x="101" y="11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7"/>
                    </a:lnTo>
                    <a:lnTo>
                      <a:pt x="113" y="8"/>
                    </a:lnTo>
                    <a:lnTo>
                      <a:pt x="114" y="15"/>
                    </a:lnTo>
                    <a:lnTo>
                      <a:pt x="119" y="20"/>
                    </a:lnTo>
                    <a:lnTo>
                      <a:pt x="121" y="27"/>
                    </a:lnTo>
                    <a:lnTo>
                      <a:pt x="121" y="33"/>
                    </a:lnTo>
                    <a:lnTo>
                      <a:pt x="117" y="40"/>
                    </a:lnTo>
                    <a:lnTo>
                      <a:pt x="125" y="40"/>
                    </a:lnTo>
                    <a:lnTo>
                      <a:pt x="131" y="38"/>
                    </a:lnTo>
                    <a:lnTo>
                      <a:pt x="132" y="42"/>
                    </a:lnTo>
                    <a:lnTo>
                      <a:pt x="131" y="52"/>
                    </a:lnTo>
                    <a:lnTo>
                      <a:pt x="137" y="55"/>
                    </a:lnTo>
                    <a:lnTo>
                      <a:pt x="142" y="54"/>
                    </a:lnTo>
                    <a:lnTo>
                      <a:pt x="146" y="56"/>
                    </a:lnTo>
                    <a:lnTo>
                      <a:pt x="147" y="52"/>
                    </a:lnTo>
                    <a:lnTo>
                      <a:pt x="151" y="47"/>
                    </a:lnTo>
                    <a:lnTo>
                      <a:pt x="155" y="45"/>
                    </a:lnTo>
                    <a:lnTo>
                      <a:pt x="158" y="40"/>
                    </a:lnTo>
                    <a:lnTo>
                      <a:pt x="161" y="36"/>
                    </a:lnTo>
                    <a:lnTo>
                      <a:pt x="165" y="36"/>
                    </a:lnTo>
                    <a:lnTo>
                      <a:pt x="171" y="34"/>
                    </a:lnTo>
                    <a:lnTo>
                      <a:pt x="175" y="31"/>
                    </a:lnTo>
                    <a:lnTo>
                      <a:pt x="179" y="25"/>
                    </a:lnTo>
                    <a:lnTo>
                      <a:pt x="185" y="24"/>
                    </a:lnTo>
                    <a:lnTo>
                      <a:pt x="191" y="19"/>
                    </a:lnTo>
                    <a:lnTo>
                      <a:pt x="195" y="22"/>
                    </a:lnTo>
                    <a:lnTo>
                      <a:pt x="201" y="24"/>
                    </a:lnTo>
                    <a:lnTo>
                      <a:pt x="205" y="31"/>
                    </a:lnTo>
                    <a:lnTo>
                      <a:pt x="205" y="39"/>
                    </a:lnTo>
                    <a:lnTo>
                      <a:pt x="209" y="36"/>
                    </a:lnTo>
                    <a:lnTo>
                      <a:pt x="210" y="41"/>
                    </a:lnTo>
                    <a:lnTo>
                      <a:pt x="215" y="42"/>
                    </a:lnTo>
                    <a:lnTo>
                      <a:pt x="223" y="46"/>
                    </a:lnTo>
                    <a:lnTo>
                      <a:pt x="235" y="47"/>
                    </a:lnTo>
                    <a:lnTo>
                      <a:pt x="239" y="52"/>
                    </a:lnTo>
                    <a:lnTo>
                      <a:pt x="234" y="55"/>
                    </a:lnTo>
                    <a:lnTo>
                      <a:pt x="239" y="59"/>
                    </a:lnTo>
                    <a:lnTo>
                      <a:pt x="235" y="61"/>
                    </a:lnTo>
                    <a:lnTo>
                      <a:pt x="239" y="66"/>
                    </a:lnTo>
                    <a:lnTo>
                      <a:pt x="239" y="72"/>
                    </a:lnTo>
                    <a:lnTo>
                      <a:pt x="238" y="78"/>
                    </a:lnTo>
                    <a:lnTo>
                      <a:pt x="243" y="81"/>
                    </a:lnTo>
                    <a:lnTo>
                      <a:pt x="248" y="82"/>
                    </a:lnTo>
                    <a:lnTo>
                      <a:pt x="249" y="88"/>
                    </a:lnTo>
                    <a:lnTo>
                      <a:pt x="245" y="94"/>
                    </a:lnTo>
                    <a:lnTo>
                      <a:pt x="240" y="95"/>
                    </a:lnTo>
                    <a:lnTo>
                      <a:pt x="239" y="100"/>
                    </a:lnTo>
                    <a:lnTo>
                      <a:pt x="233" y="103"/>
                    </a:lnTo>
                    <a:lnTo>
                      <a:pt x="233" y="110"/>
                    </a:lnTo>
                    <a:lnTo>
                      <a:pt x="234" y="116"/>
                    </a:lnTo>
                    <a:lnTo>
                      <a:pt x="229" y="120"/>
                    </a:lnTo>
                    <a:lnTo>
                      <a:pt x="225" y="127"/>
                    </a:lnTo>
                    <a:lnTo>
                      <a:pt x="220" y="129"/>
                    </a:lnTo>
                    <a:lnTo>
                      <a:pt x="225" y="134"/>
                    </a:lnTo>
                    <a:lnTo>
                      <a:pt x="234" y="136"/>
                    </a:lnTo>
                    <a:lnTo>
                      <a:pt x="240" y="138"/>
                    </a:lnTo>
                    <a:lnTo>
                      <a:pt x="244" y="141"/>
                    </a:lnTo>
                    <a:lnTo>
                      <a:pt x="243" y="146"/>
                    </a:lnTo>
                    <a:lnTo>
                      <a:pt x="236" y="152"/>
                    </a:lnTo>
                    <a:lnTo>
                      <a:pt x="239" y="181"/>
                    </a:lnTo>
                    <a:lnTo>
                      <a:pt x="52" y="166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9" name="Freeform 119"/>
              <p:cNvSpPr>
                <a:spLocks/>
              </p:cNvSpPr>
              <p:nvPr/>
            </p:nvSpPr>
            <p:spPr bwMode="auto">
              <a:xfrm>
                <a:off x="3942" y="2646"/>
                <a:ext cx="314" cy="277"/>
              </a:xfrm>
              <a:custGeom>
                <a:avLst/>
                <a:gdLst>
                  <a:gd name="T0" fmla="*/ 48 w 314"/>
                  <a:gd name="T1" fmla="*/ 248 h 277"/>
                  <a:gd name="T2" fmla="*/ 48 w 314"/>
                  <a:gd name="T3" fmla="*/ 237 h 277"/>
                  <a:gd name="T4" fmla="*/ 33 w 314"/>
                  <a:gd name="T5" fmla="*/ 229 h 277"/>
                  <a:gd name="T6" fmla="*/ 26 w 314"/>
                  <a:gd name="T7" fmla="*/ 206 h 277"/>
                  <a:gd name="T8" fmla="*/ 18 w 314"/>
                  <a:gd name="T9" fmla="*/ 193 h 277"/>
                  <a:gd name="T10" fmla="*/ 11 w 314"/>
                  <a:gd name="T11" fmla="*/ 176 h 277"/>
                  <a:gd name="T12" fmla="*/ 19 w 314"/>
                  <a:gd name="T13" fmla="*/ 160 h 277"/>
                  <a:gd name="T14" fmla="*/ 0 w 314"/>
                  <a:gd name="T15" fmla="*/ 152 h 277"/>
                  <a:gd name="T16" fmla="*/ 18 w 314"/>
                  <a:gd name="T17" fmla="*/ 141 h 277"/>
                  <a:gd name="T18" fmla="*/ 35 w 314"/>
                  <a:gd name="T19" fmla="*/ 128 h 277"/>
                  <a:gd name="T20" fmla="*/ 31 w 314"/>
                  <a:gd name="T21" fmla="*/ 109 h 277"/>
                  <a:gd name="T22" fmla="*/ 35 w 314"/>
                  <a:gd name="T23" fmla="*/ 83 h 277"/>
                  <a:gd name="T24" fmla="*/ 52 w 314"/>
                  <a:gd name="T25" fmla="*/ 70 h 277"/>
                  <a:gd name="T26" fmla="*/ 53 w 314"/>
                  <a:gd name="T27" fmla="*/ 53 h 277"/>
                  <a:gd name="T28" fmla="*/ 72 w 314"/>
                  <a:gd name="T29" fmla="*/ 63 h 277"/>
                  <a:gd name="T30" fmla="*/ 79 w 314"/>
                  <a:gd name="T31" fmla="*/ 52 h 277"/>
                  <a:gd name="T32" fmla="*/ 96 w 314"/>
                  <a:gd name="T33" fmla="*/ 42 h 277"/>
                  <a:gd name="T34" fmla="*/ 87 w 314"/>
                  <a:gd name="T35" fmla="*/ 27 h 277"/>
                  <a:gd name="T36" fmla="*/ 108 w 314"/>
                  <a:gd name="T37" fmla="*/ 20 h 277"/>
                  <a:gd name="T38" fmla="*/ 128 w 314"/>
                  <a:gd name="T39" fmla="*/ 22 h 277"/>
                  <a:gd name="T40" fmla="*/ 143 w 314"/>
                  <a:gd name="T41" fmla="*/ 11 h 277"/>
                  <a:gd name="T42" fmla="*/ 160 w 314"/>
                  <a:gd name="T43" fmla="*/ 1 h 277"/>
                  <a:gd name="T44" fmla="*/ 176 w 314"/>
                  <a:gd name="T45" fmla="*/ 11 h 277"/>
                  <a:gd name="T46" fmla="*/ 186 w 314"/>
                  <a:gd name="T47" fmla="*/ 29 h 277"/>
                  <a:gd name="T48" fmla="*/ 197 w 314"/>
                  <a:gd name="T49" fmla="*/ 39 h 277"/>
                  <a:gd name="T50" fmla="*/ 194 w 314"/>
                  <a:gd name="T51" fmla="*/ 54 h 277"/>
                  <a:gd name="T52" fmla="*/ 211 w 314"/>
                  <a:gd name="T53" fmla="*/ 58 h 277"/>
                  <a:gd name="T54" fmla="*/ 224 w 314"/>
                  <a:gd name="T55" fmla="*/ 58 h 277"/>
                  <a:gd name="T56" fmla="*/ 240 w 314"/>
                  <a:gd name="T57" fmla="*/ 54 h 277"/>
                  <a:gd name="T58" fmla="*/ 256 w 314"/>
                  <a:gd name="T59" fmla="*/ 58 h 277"/>
                  <a:gd name="T60" fmla="*/ 259 w 314"/>
                  <a:gd name="T61" fmla="*/ 74 h 277"/>
                  <a:gd name="T62" fmla="*/ 244 w 314"/>
                  <a:gd name="T63" fmla="*/ 85 h 277"/>
                  <a:gd name="T64" fmla="*/ 254 w 314"/>
                  <a:gd name="T65" fmla="*/ 93 h 277"/>
                  <a:gd name="T66" fmla="*/ 272 w 314"/>
                  <a:gd name="T67" fmla="*/ 100 h 277"/>
                  <a:gd name="T68" fmla="*/ 282 w 314"/>
                  <a:gd name="T69" fmla="*/ 113 h 277"/>
                  <a:gd name="T70" fmla="*/ 299 w 314"/>
                  <a:gd name="T71" fmla="*/ 123 h 277"/>
                  <a:gd name="T72" fmla="*/ 288 w 314"/>
                  <a:gd name="T73" fmla="*/ 129 h 277"/>
                  <a:gd name="T74" fmla="*/ 272 w 314"/>
                  <a:gd name="T75" fmla="*/ 141 h 277"/>
                  <a:gd name="T76" fmla="*/ 274 w 314"/>
                  <a:gd name="T77" fmla="*/ 152 h 277"/>
                  <a:gd name="T78" fmla="*/ 294 w 314"/>
                  <a:gd name="T79" fmla="*/ 161 h 277"/>
                  <a:gd name="T80" fmla="*/ 310 w 314"/>
                  <a:gd name="T81" fmla="*/ 173 h 277"/>
                  <a:gd name="T82" fmla="*/ 310 w 314"/>
                  <a:gd name="T83" fmla="*/ 190 h 277"/>
                  <a:gd name="T84" fmla="*/ 304 w 314"/>
                  <a:gd name="T85" fmla="*/ 206 h 277"/>
                  <a:gd name="T86" fmla="*/ 282 w 314"/>
                  <a:gd name="T87" fmla="*/ 216 h 277"/>
                  <a:gd name="T88" fmla="*/ 264 w 314"/>
                  <a:gd name="T89" fmla="*/ 231 h 277"/>
                  <a:gd name="T90" fmla="*/ 250 w 314"/>
                  <a:gd name="T91" fmla="*/ 25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14" h="277">
                    <a:moveTo>
                      <a:pt x="52" y="254"/>
                    </a:moveTo>
                    <a:lnTo>
                      <a:pt x="55" y="250"/>
                    </a:lnTo>
                    <a:lnTo>
                      <a:pt x="48" y="248"/>
                    </a:lnTo>
                    <a:lnTo>
                      <a:pt x="49" y="242"/>
                    </a:lnTo>
                    <a:lnTo>
                      <a:pt x="55" y="241"/>
                    </a:lnTo>
                    <a:lnTo>
                      <a:pt x="48" y="237"/>
                    </a:lnTo>
                    <a:lnTo>
                      <a:pt x="41" y="238"/>
                    </a:lnTo>
                    <a:lnTo>
                      <a:pt x="38" y="234"/>
                    </a:lnTo>
                    <a:lnTo>
                      <a:pt x="33" y="229"/>
                    </a:lnTo>
                    <a:lnTo>
                      <a:pt x="31" y="218"/>
                    </a:lnTo>
                    <a:lnTo>
                      <a:pt x="28" y="213"/>
                    </a:lnTo>
                    <a:lnTo>
                      <a:pt x="26" y="206"/>
                    </a:lnTo>
                    <a:lnTo>
                      <a:pt x="18" y="204"/>
                    </a:lnTo>
                    <a:lnTo>
                      <a:pt x="15" y="198"/>
                    </a:lnTo>
                    <a:lnTo>
                      <a:pt x="18" y="193"/>
                    </a:lnTo>
                    <a:lnTo>
                      <a:pt x="18" y="187"/>
                    </a:lnTo>
                    <a:lnTo>
                      <a:pt x="11" y="183"/>
                    </a:lnTo>
                    <a:lnTo>
                      <a:pt x="11" y="176"/>
                    </a:lnTo>
                    <a:lnTo>
                      <a:pt x="15" y="170"/>
                    </a:lnTo>
                    <a:lnTo>
                      <a:pt x="15" y="163"/>
                    </a:lnTo>
                    <a:lnTo>
                      <a:pt x="19" y="160"/>
                    </a:lnTo>
                    <a:lnTo>
                      <a:pt x="15" y="157"/>
                    </a:lnTo>
                    <a:lnTo>
                      <a:pt x="3" y="155"/>
                    </a:lnTo>
                    <a:lnTo>
                      <a:pt x="0" y="152"/>
                    </a:lnTo>
                    <a:lnTo>
                      <a:pt x="4" y="144"/>
                    </a:lnTo>
                    <a:lnTo>
                      <a:pt x="11" y="144"/>
                    </a:lnTo>
                    <a:lnTo>
                      <a:pt x="18" y="141"/>
                    </a:lnTo>
                    <a:lnTo>
                      <a:pt x="26" y="140"/>
                    </a:lnTo>
                    <a:lnTo>
                      <a:pt x="33" y="135"/>
                    </a:lnTo>
                    <a:lnTo>
                      <a:pt x="35" y="128"/>
                    </a:lnTo>
                    <a:lnTo>
                      <a:pt x="35" y="122"/>
                    </a:lnTo>
                    <a:lnTo>
                      <a:pt x="31" y="116"/>
                    </a:lnTo>
                    <a:lnTo>
                      <a:pt x="31" y="109"/>
                    </a:lnTo>
                    <a:lnTo>
                      <a:pt x="36" y="106"/>
                    </a:lnTo>
                    <a:lnTo>
                      <a:pt x="34" y="94"/>
                    </a:lnTo>
                    <a:lnTo>
                      <a:pt x="35" y="83"/>
                    </a:lnTo>
                    <a:lnTo>
                      <a:pt x="39" y="79"/>
                    </a:lnTo>
                    <a:lnTo>
                      <a:pt x="49" y="76"/>
                    </a:lnTo>
                    <a:lnTo>
                      <a:pt x="52" y="70"/>
                    </a:lnTo>
                    <a:lnTo>
                      <a:pt x="48" y="65"/>
                    </a:lnTo>
                    <a:lnTo>
                      <a:pt x="48" y="58"/>
                    </a:lnTo>
                    <a:lnTo>
                      <a:pt x="53" y="53"/>
                    </a:lnTo>
                    <a:lnTo>
                      <a:pt x="62" y="52"/>
                    </a:lnTo>
                    <a:lnTo>
                      <a:pt x="65" y="58"/>
                    </a:lnTo>
                    <a:lnTo>
                      <a:pt x="72" y="63"/>
                    </a:lnTo>
                    <a:lnTo>
                      <a:pt x="78" y="63"/>
                    </a:lnTo>
                    <a:lnTo>
                      <a:pt x="82" y="58"/>
                    </a:lnTo>
                    <a:lnTo>
                      <a:pt x="79" y="52"/>
                    </a:lnTo>
                    <a:lnTo>
                      <a:pt x="85" y="48"/>
                    </a:lnTo>
                    <a:lnTo>
                      <a:pt x="92" y="47"/>
                    </a:lnTo>
                    <a:lnTo>
                      <a:pt x="96" y="42"/>
                    </a:lnTo>
                    <a:lnTo>
                      <a:pt x="92" y="35"/>
                    </a:lnTo>
                    <a:lnTo>
                      <a:pt x="85" y="33"/>
                    </a:lnTo>
                    <a:lnTo>
                      <a:pt x="87" y="27"/>
                    </a:lnTo>
                    <a:lnTo>
                      <a:pt x="92" y="26"/>
                    </a:lnTo>
                    <a:lnTo>
                      <a:pt x="97" y="20"/>
                    </a:lnTo>
                    <a:lnTo>
                      <a:pt x="108" y="20"/>
                    </a:lnTo>
                    <a:lnTo>
                      <a:pt x="116" y="18"/>
                    </a:lnTo>
                    <a:lnTo>
                      <a:pt x="123" y="20"/>
                    </a:lnTo>
                    <a:lnTo>
                      <a:pt x="128" y="22"/>
                    </a:lnTo>
                    <a:lnTo>
                      <a:pt x="136" y="21"/>
                    </a:lnTo>
                    <a:lnTo>
                      <a:pt x="140" y="16"/>
                    </a:lnTo>
                    <a:lnTo>
                      <a:pt x="143" y="11"/>
                    </a:lnTo>
                    <a:lnTo>
                      <a:pt x="150" y="7"/>
                    </a:lnTo>
                    <a:lnTo>
                      <a:pt x="156" y="7"/>
                    </a:lnTo>
                    <a:lnTo>
                      <a:pt x="160" y="1"/>
                    </a:lnTo>
                    <a:lnTo>
                      <a:pt x="166" y="0"/>
                    </a:lnTo>
                    <a:lnTo>
                      <a:pt x="170" y="7"/>
                    </a:lnTo>
                    <a:lnTo>
                      <a:pt x="176" y="11"/>
                    </a:lnTo>
                    <a:lnTo>
                      <a:pt x="176" y="22"/>
                    </a:lnTo>
                    <a:lnTo>
                      <a:pt x="175" y="27"/>
                    </a:lnTo>
                    <a:lnTo>
                      <a:pt x="186" y="29"/>
                    </a:lnTo>
                    <a:lnTo>
                      <a:pt x="194" y="32"/>
                    </a:lnTo>
                    <a:lnTo>
                      <a:pt x="199" y="34"/>
                    </a:lnTo>
                    <a:lnTo>
                      <a:pt x="197" y="39"/>
                    </a:lnTo>
                    <a:lnTo>
                      <a:pt x="197" y="45"/>
                    </a:lnTo>
                    <a:lnTo>
                      <a:pt x="194" y="48"/>
                    </a:lnTo>
                    <a:lnTo>
                      <a:pt x="194" y="54"/>
                    </a:lnTo>
                    <a:lnTo>
                      <a:pt x="200" y="55"/>
                    </a:lnTo>
                    <a:lnTo>
                      <a:pt x="206" y="53"/>
                    </a:lnTo>
                    <a:lnTo>
                      <a:pt x="211" y="58"/>
                    </a:lnTo>
                    <a:lnTo>
                      <a:pt x="216" y="55"/>
                    </a:lnTo>
                    <a:lnTo>
                      <a:pt x="222" y="54"/>
                    </a:lnTo>
                    <a:lnTo>
                      <a:pt x="224" y="58"/>
                    </a:lnTo>
                    <a:lnTo>
                      <a:pt x="230" y="52"/>
                    </a:lnTo>
                    <a:lnTo>
                      <a:pt x="236" y="51"/>
                    </a:lnTo>
                    <a:lnTo>
                      <a:pt x="240" y="54"/>
                    </a:lnTo>
                    <a:lnTo>
                      <a:pt x="246" y="55"/>
                    </a:lnTo>
                    <a:lnTo>
                      <a:pt x="254" y="53"/>
                    </a:lnTo>
                    <a:lnTo>
                      <a:pt x="256" y="58"/>
                    </a:lnTo>
                    <a:lnTo>
                      <a:pt x="256" y="65"/>
                    </a:lnTo>
                    <a:lnTo>
                      <a:pt x="254" y="69"/>
                    </a:lnTo>
                    <a:lnTo>
                      <a:pt x="259" y="74"/>
                    </a:lnTo>
                    <a:lnTo>
                      <a:pt x="256" y="81"/>
                    </a:lnTo>
                    <a:lnTo>
                      <a:pt x="250" y="83"/>
                    </a:lnTo>
                    <a:lnTo>
                      <a:pt x="244" y="85"/>
                    </a:lnTo>
                    <a:lnTo>
                      <a:pt x="241" y="90"/>
                    </a:lnTo>
                    <a:lnTo>
                      <a:pt x="246" y="93"/>
                    </a:lnTo>
                    <a:lnTo>
                      <a:pt x="254" y="93"/>
                    </a:lnTo>
                    <a:lnTo>
                      <a:pt x="261" y="95"/>
                    </a:lnTo>
                    <a:lnTo>
                      <a:pt x="265" y="99"/>
                    </a:lnTo>
                    <a:lnTo>
                      <a:pt x="272" y="100"/>
                    </a:lnTo>
                    <a:lnTo>
                      <a:pt x="272" y="105"/>
                    </a:lnTo>
                    <a:lnTo>
                      <a:pt x="277" y="107"/>
                    </a:lnTo>
                    <a:lnTo>
                      <a:pt x="282" y="113"/>
                    </a:lnTo>
                    <a:lnTo>
                      <a:pt x="288" y="116"/>
                    </a:lnTo>
                    <a:lnTo>
                      <a:pt x="295" y="119"/>
                    </a:lnTo>
                    <a:lnTo>
                      <a:pt x="299" y="123"/>
                    </a:lnTo>
                    <a:lnTo>
                      <a:pt x="299" y="129"/>
                    </a:lnTo>
                    <a:lnTo>
                      <a:pt x="294" y="132"/>
                    </a:lnTo>
                    <a:lnTo>
                      <a:pt x="288" y="129"/>
                    </a:lnTo>
                    <a:lnTo>
                      <a:pt x="284" y="135"/>
                    </a:lnTo>
                    <a:lnTo>
                      <a:pt x="279" y="140"/>
                    </a:lnTo>
                    <a:lnTo>
                      <a:pt x="272" y="141"/>
                    </a:lnTo>
                    <a:lnTo>
                      <a:pt x="265" y="141"/>
                    </a:lnTo>
                    <a:lnTo>
                      <a:pt x="272" y="144"/>
                    </a:lnTo>
                    <a:lnTo>
                      <a:pt x="274" y="152"/>
                    </a:lnTo>
                    <a:lnTo>
                      <a:pt x="282" y="156"/>
                    </a:lnTo>
                    <a:lnTo>
                      <a:pt x="289" y="159"/>
                    </a:lnTo>
                    <a:lnTo>
                      <a:pt x="294" y="161"/>
                    </a:lnTo>
                    <a:lnTo>
                      <a:pt x="298" y="167"/>
                    </a:lnTo>
                    <a:lnTo>
                      <a:pt x="304" y="168"/>
                    </a:lnTo>
                    <a:lnTo>
                      <a:pt x="310" y="173"/>
                    </a:lnTo>
                    <a:lnTo>
                      <a:pt x="313" y="177"/>
                    </a:lnTo>
                    <a:lnTo>
                      <a:pt x="309" y="183"/>
                    </a:lnTo>
                    <a:lnTo>
                      <a:pt x="310" y="190"/>
                    </a:lnTo>
                    <a:lnTo>
                      <a:pt x="309" y="196"/>
                    </a:lnTo>
                    <a:lnTo>
                      <a:pt x="305" y="201"/>
                    </a:lnTo>
                    <a:lnTo>
                      <a:pt x="304" y="206"/>
                    </a:lnTo>
                    <a:lnTo>
                      <a:pt x="299" y="211"/>
                    </a:lnTo>
                    <a:lnTo>
                      <a:pt x="288" y="213"/>
                    </a:lnTo>
                    <a:lnTo>
                      <a:pt x="282" y="216"/>
                    </a:lnTo>
                    <a:lnTo>
                      <a:pt x="278" y="223"/>
                    </a:lnTo>
                    <a:lnTo>
                      <a:pt x="273" y="227"/>
                    </a:lnTo>
                    <a:lnTo>
                      <a:pt x="264" y="231"/>
                    </a:lnTo>
                    <a:lnTo>
                      <a:pt x="259" y="238"/>
                    </a:lnTo>
                    <a:lnTo>
                      <a:pt x="256" y="247"/>
                    </a:lnTo>
                    <a:lnTo>
                      <a:pt x="250" y="250"/>
                    </a:lnTo>
                    <a:lnTo>
                      <a:pt x="236" y="276"/>
                    </a:lnTo>
                    <a:lnTo>
                      <a:pt x="52" y="25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8" name="Freeform 118"/>
              <p:cNvSpPr>
                <a:spLocks/>
              </p:cNvSpPr>
              <p:nvPr/>
            </p:nvSpPr>
            <p:spPr bwMode="auto">
              <a:xfrm>
                <a:off x="3901" y="2887"/>
                <a:ext cx="728" cy="53"/>
              </a:xfrm>
              <a:custGeom>
                <a:avLst/>
                <a:gdLst>
                  <a:gd name="T0" fmla="*/ 200 w 728"/>
                  <a:gd name="T1" fmla="*/ 17 h 53"/>
                  <a:gd name="T2" fmla="*/ 727 w 728"/>
                  <a:gd name="T3" fmla="*/ 0 h 53"/>
                  <a:gd name="T4" fmla="*/ 727 w 728"/>
                  <a:gd name="T5" fmla="*/ 19 h 53"/>
                  <a:gd name="T6" fmla="*/ 200 w 728"/>
                  <a:gd name="T7" fmla="*/ 52 h 53"/>
                  <a:gd name="T8" fmla="*/ 0 w 728"/>
                  <a:gd name="T9" fmla="*/ 39 h 53"/>
                  <a:gd name="T10" fmla="*/ 0 w 728"/>
                  <a:gd name="T11" fmla="*/ 7 h 53"/>
                  <a:gd name="T12" fmla="*/ 200 w 728"/>
                  <a:gd name="T13" fmla="*/ 1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8" h="53">
                    <a:moveTo>
                      <a:pt x="200" y="17"/>
                    </a:moveTo>
                    <a:lnTo>
                      <a:pt x="727" y="0"/>
                    </a:lnTo>
                    <a:lnTo>
                      <a:pt x="727" y="19"/>
                    </a:lnTo>
                    <a:lnTo>
                      <a:pt x="200" y="52"/>
                    </a:lnTo>
                    <a:lnTo>
                      <a:pt x="0" y="39"/>
                    </a:lnTo>
                    <a:lnTo>
                      <a:pt x="0" y="7"/>
                    </a:lnTo>
                    <a:lnTo>
                      <a:pt x="200" y="1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7" name="Line 117"/>
              <p:cNvSpPr>
                <a:spLocks noChangeShapeType="1"/>
              </p:cNvSpPr>
              <p:nvPr/>
            </p:nvSpPr>
            <p:spPr bwMode="auto">
              <a:xfrm flipV="1">
                <a:off x="4101" y="2900"/>
                <a:ext cx="0" cy="4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</p:grpSp>
        <p:graphicFrame>
          <p:nvGraphicFramePr>
            <p:cNvPr id="51315" name="Object 115"/>
            <p:cNvGraphicFramePr>
              <a:graphicFrameLocks noChangeAspect="1"/>
            </p:cNvGraphicFramePr>
            <p:nvPr/>
          </p:nvGraphicFramePr>
          <p:xfrm>
            <a:off x="5042" y="2574"/>
            <a:ext cx="1326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8" name="CorelDRAW" r:id="rId6" imgW="4069080" imgH="3459480" progId="CorelDRAW.Graphic.10">
                    <p:embed/>
                  </p:oleObj>
                </mc:Choice>
                <mc:Fallback>
                  <p:oleObj name="CorelDRAW" r:id="rId6" imgW="4069080" imgH="3459480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2" y="2574"/>
                          <a:ext cx="1326" cy="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6521" y="3099"/>
              <a:ext cx="1922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313" name="Rectangle 113"/>
            <p:cNvSpPr>
              <a:spLocks noChangeArrowheads="1"/>
            </p:cNvSpPr>
            <p:nvPr/>
          </p:nvSpPr>
          <p:spPr bwMode="auto">
            <a:xfrm>
              <a:off x="4554" y="3414"/>
              <a:ext cx="234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Оптовый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312" name="Rectangle 112"/>
            <p:cNvSpPr>
              <a:spLocks noChangeArrowheads="1"/>
            </p:cNvSpPr>
            <p:nvPr/>
          </p:nvSpPr>
          <p:spPr bwMode="auto">
            <a:xfrm>
              <a:off x="1494" y="4674"/>
              <a:ext cx="162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Производитель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311" name="Rectangle 111"/>
            <p:cNvSpPr>
              <a:spLocks noChangeArrowheads="1"/>
            </p:cNvSpPr>
            <p:nvPr/>
          </p:nvSpPr>
          <p:spPr bwMode="auto">
            <a:xfrm>
              <a:off x="8147" y="4674"/>
              <a:ext cx="1627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Потребитель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2825" y="4359"/>
              <a:ext cx="1034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graphicFrame>
          <p:nvGraphicFramePr>
            <p:cNvPr id="51309" name="Object 109"/>
            <p:cNvGraphicFramePr>
              <a:graphicFrameLocks/>
            </p:cNvGraphicFramePr>
            <p:nvPr/>
          </p:nvGraphicFramePr>
          <p:xfrm>
            <a:off x="1642" y="4044"/>
            <a:ext cx="103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9" r:id="rId8" imgW="5905500" imgH="3697288" progId="Unknown">
                    <p:embed/>
                  </p:oleObj>
                </mc:Choice>
                <mc:Fallback>
                  <p:oleObj r:id="rId8" imgW="5905500" imgH="3697288" progId="Unknown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2" y="4044"/>
                          <a:ext cx="103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0000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269" name="Group 69"/>
            <p:cNvGrpSpPr>
              <a:grpSpLocks/>
            </p:cNvGrpSpPr>
            <p:nvPr/>
          </p:nvGrpSpPr>
          <p:grpSpPr bwMode="auto">
            <a:xfrm>
              <a:off x="8590" y="3939"/>
              <a:ext cx="740" cy="608"/>
              <a:chOff x="3464" y="2090"/>
              <a:chExt cx="1165" cy="853"/>
            </a:xfrm>
          </p:grpSpPr>
          <p:sp>
            <p:nvSpPr>
              <p:cNvPr id="51308" name="Freeform 108"/>
              <p:cNvSpPr>
                <a:spLocks/>
              </p:cNvSpPr>
              <p:nvPr/>
            </p:nvSpPr>
            <p:spPr bwMode="auto">
              <a:xfrm>
                <a:off x="3874" y="2514"/>
                <a:ext cx="106" cy="403"/>
              </a:xfrm>
              <a:custGeom>
                <a:avLst/>
                <a:gdLst>
                  <a:gd name="T0" fmla="*/ 0 w 106"/>
                  <a:gd name="T1" fmla="*/ 396 h 403"/>
                  <a:gd name="T2" fmla="*/ 25 w 106"/>
                  <a:gd name="T3" fmla="*/ 389 h 403"/>
                  <a:gd name="T4" fmla="*/ 29 w 106"/>
                  <a:gd name="T5" fmla="*/ 389 h 403"/>
                  <a:gd name="T6" fmla="*/ 105 w 106"/>
                  <a:gd name="T7" fmla="*/ 402 h 403"/>
                  <a:gd name="T8" fmla="*/ 105 w 106"/>
                  <a:gd name="T9" fmla="*/ 0 h 403"/>
                  <a:gd name="T10" fmla="*/ 0 w 106"/>
                  <a:gd name="T11" fmla="*/ 0 h 403"/>
                  <a:gd name="T12" fmla="*/ 0 w 106"/>
                  <a:gd name="T13" fmla="*/ 396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403">
                    <a:moveTo>
                      <a:pt x="0" y="396"/>
                    </a:moveTo>
                    <a:lnTo>
                      <a:pt x="25" y="389"/>
                    </a:lnTo>
                    <a:lnTo>
                      <a:pt x="29" y="389"/>
                    </a:lnTo>
                    <a:lnTo>
                      <a:pt x="105" y="402"/>
                    </a:lnTo>
                    <a:lnTo>
                      <a:pt x="105" y="0"/>
                    </a:lnTo>
                    <a:lnTo>
                      <a:pt x="0" y="0"/>
                    </a:lnTo>
                    <a:lnTo>
                      <a:pt x="0" y="396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7" name="Freeform 107"/>
              <p:cNvSpPr>
                <a:spLocks/>
              </p:cNvSpPr>
              <p:nvPr/>
            </p:nvSpPr>
            <p:spPr bwMode="auto">
              <a:xfrm>
                <a:off x="3909" y="2090"/>
                <a:ext cx="402" cy="168"/>
              </a:xfrm>
              <a:custGeom>
                <a:avLst/>
                <a:gdLst>
                  <a:gd name="T0" fmla="*/ 0 w 402"/>
                  <a:gd name="T1" fmla="*/ 167 h 168"/>
                  <a:gd name="T2" fmla="*/ 0 w 402"/>
                  <a:gd name="T3" fmla="*/ 109 h 168"/>
                  <a:gd name="T4" fmla="*/ 287 w 402"/>
                  <a:gd name="T5" fmla="*/ 0 h 168"/>
                  <a:gd name="T6" fmla="*/ 401 w 402"/>
                  <a:gd name="T7" fmla="*/ 61 h 168"/>
                  <a:gd name="T8" fmla="*/ 401 w 402"/>
                  <a:gd name="T9" fmla="*/ 87 h 168"/>
                  <a:gd name="T10" fmla="*/ 0 w 402"/>
                  <a:gd name="T11" fmla="*/ 167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2" h="168">
                    <a:moveTo>
                      <a:pt x="0" y="167"/>
                    </a:moveTo>
                    <a:lnTo>
                      <a:pt x="0" y="109"/>
                    </a:lnTo>
                    <a:lnTo>
                      <a:pt x="287" y="0"/>
                    </a:lnTo>
                    <a:lnTo>
                      <a:pt x="401" y="61"/>
                    </a:lnTo>
                    <a:lnTo>
                      <a:pt x="401" y="87"/>
                    </a:lnTo>
                    <a:lnTo>
                      <a:pt x="0" y="16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6" name="Freeform 106"/>
              <p:cNvSpPr>
                <a:spLocks/>
              </p:cNvSpPr>
              <p:nvPr/>
            </p:nvSpPr>
            <p:spPr bwMode="auto">
              <a:xfrm>
                <a:off x="4196" y="2090"/>
                <a:ext cx="2" cy="63"/>
              </a:xfrm>
              <a:custGeom>
                <a:avLst/>
                <a:gdLst>
                  <a:gd name="T0" fmla="*/ 0 w 2"/>
                  <a:gd name="T1" fmla="*/ 0 h 63"/>
                  <a:gd name="T2" fmla="*/ 0 w 2"/>
                  <a:gd name="T3" fmla="*/ 61 h 63"/>
                  <a:gd name="T4" fmla="*/ 1 w 2"/>
                  <a:gd name="T5" fmla="*/ 62 h 63"/>
                  <a:gd name="T6" fmla="*/ 1 w 2"/>
                  <a:gd name="T7" fmla="*/ 1 h 63"/>
                  <a:gd name="T8" fmla="*/ 0 w 2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3">
                    <a:moveTo>
                      <a:pt x="0" y="0"/>
                    </a:moveTo>
                    <a:lnTo>
                      <a:pt x="0" y="61"/>
                    </a:lnTo>
                    <a:lnTo>
                      <a:pt x="1" y="62"/>
                    </a:lnTo>
                    <a:lnTo>
                      <a:pt x="1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5" name="Freeform 105"/>
              <p:cNvSpPr>
                <a:spLocks/>
              </p:cNvSpPr>
              <p:nvPr/>
            </p:nvSpPr>
            <p:spPr bwMode="auto">
              <a:xfrm>
                <a:off x="3585" y="2136"/>
                <a:ext cx="814" cy="700"/>
              </a:xfrm>
              <a:custGeom>
                <a:avLst/>
                <a:gdLst>
                  <a:gd name="T0" fmla="*/ 651 w 814"/>
                  <a:gd name="T1" fmla="*/ 0 h 700"/>
                  <a:gd name="T2" fmla="*/ 0 w 814"/>
                  <a:gd name="T3" fmla="*/ 231 h 700"/>
                  <a:gd name="T4" fmla="*/ 0 w 814"/>
                  <a:gd name="T5" fmla="*/ 699 h 700"/>
                  <a:gd name="T6" fmla="*/ 309 w 814"/>
                  <a:gd name="T7" fmla="*/ 699 h 700"/>
                  <a:gd name="T8" fmla="*/ 309 w 814"/>
                  <a:gd name="T9" fmla="*/ 395 h 700"/>
                  <a:gd name="T10" fmla="*/ 813 w 814"/>
                  <a:gd name="T11" fmla="*/ 301 h 700"/>
                  <a:gd name="T12" fmla="*/ 813 w 814"/>
                  <a:gd name="T13" fmla="*/ 80 h 700"/>
                  <a:gd name="T14" fmla="*/ 651 w 814"/>
                  <a:gd name="T15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14" h="700">
                    <a:moveTo>
                      <a:pt x="651" y="0"/>
                    </a:moveTo>
                    <a:lnTo>
                      <a:pt x="0" y="231"/>
                    </a:lnTo>
                    <a:lnTo>
                      <a:pt x="0" y="699"/>
                    </a:lnTo>
                    <a:lnTo>
                      <a:pt x="309" y="699"/>
                    </a:lnTo>
                    <a:lnTo>
                      <a:pt x="309" y="395"/>
                    </a:lnTo>
                    <a:lnTo>
                      <a:pt x="813" y="301"/>
                    </a:lnTo>
                    <a:lnTo>
                      <a:pt x="813" y="80"/>
                    </a:lnTo>
                    <a:lnTo>
                      <a:pt x="651" y="0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4" name="Line 104"/>
              <p:cNvSpPr>
                <a:spLocks noChangeShapeType="1"/>
              </p:cNvSpPr>
              <p:nvPr/>
            </p:nvSpPr>
            <p:spPr bwMode="auto">
              <a:xfrm flipV="1">
                <a:off x="4236" y="2132"/>
                <a:ext cx="0" cy="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303" name="Freeform 103"/>
              <p:cNvSpPr>
                <a:spLocks/>
              </p:cNvSpPr>
              <p:nvPr/>
            </p:nvSpPr>
            <p:spPr bwMode="auto">
              <a:xfrm>
                <a:off x="3605" y="2178"/>
                <a:ext cx="619" cy="227"/>
              </a:xfrm>
              <a:custGeom>
                <a:avLst/>
                <a:gdLst>
                  <a:gd name="T0" fmla="*/ 0 w 619"/>
                  <a:gd name="T1" fmla="*/ 208 h 227"/>
                  <a:gd name="T2" fmla="*/ 618 w 619"/>
                  <a:gd name="T3" fmla="*/ 0 h 227"/>
                  <a:gd name="T4" fmla="*/ 618 w 619"/>
                  <a:gd name="T5" fmla="*/ 31 h 227"/>
                  <a:gd name="T6" fmla="*/ 0 w 619"/>
                  <a:gd name="T7" fmla="*/ 226 h 227"/>
                  <a:gd name="T8" fmla="*/ 0 w 619"/>
                  <a:gd name="T9" fmla="*/ 208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27">
                    <a:moveTo>
                      <a:pt x="0" y="208"/>
                    </a:moveTo>
                    <a:lnTo>
                      <a:pt x="618" y="0"/>
                    </a:lnTo>
                    <a:lnTo>
                      <a:pt x="618" y="31"/>
                    </a:lnTo>
                    <a:lnTo>
                      <a:pt x="0" y="226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2" name="Freeform 102"/>
              <p:cNvSpPr>
                <a:spLocks/>
              </p:cNvSpPr>
              <p:nvPr/>
            </p:nvSpPr>
            <p:spPr bwMode="auto">
              <a:xfrm>
                <a:off x="3605" y="2236"/>
                <a:ext cx="619" cy="208"/>
              </a:xfrm>
              <a:custGeom>
                <a:avLst/>
                <a:gdLst>
                  <a:gd name="T0" fmla="*/ 0 w 619"/>
                  <a:gd name="T1" fmla="*/ 189 h 208"/>
                  <a:gd name="T2" fmla="*/ 618 w 619"/>
                  <a:gd name="T3" fmla="*/ 0 h 208"/>
                  <a:gd name="T4" fmla="*/ 618 w 619"/>
                  <a:gd name="T5" fmla="*/ 28 h 208"/>
                  <a:gd name="T6" fmla="*/ 0 w 619"/>
                  <a:gd name="T7" fmla="*/ 207 h 208"/>
                  <a:gd name="T8" fmla="*/ 0 w 619"/>
                  <a:gd name="T9" fmla="*/ 189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08">
                    <a:moveTo>
                      <a:pt x="0" y="189"/>
                    </a:moveTo>
                    <a:lnTo>
                      <a:pt x="618" y="0"/>
                    </a:lnTo>
                    <a:lnTo>
                      <a:pt x="618" y="28"/>
                    </a:lnTo>
                    <a:lnTo>
                      <a:pt x="0" y="2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1" name="Freeform 101"/>
              <p:cNvSpPr>
                <a:spLocks/>
              </p:cNvSpPr>
              <p:nvPr/>
            </p:nvSpPr>
            <p:spPr bwMode="auto">
              <a:xfrm>
                <a:off x="3605" y="2296"/>
                <a:ext cx="619" cy="189"/>
              </a:xfrm>
              <a:custGeom>
                <a:avLst/>
                <a:gdLst>
                  <a:gd name="T0" fmla="*/ 0 w 619"/>
                  <a:gd name="T1" fmla="*/ 169 h 189"/>
                  <a:gd name="T2" fmla="*/ 618 w 619"/>
                  <a:gd name="T3" fmla="*/ 0 h 189"/>
                  <a:gd name="T4" fmla="*/ 618 w 619"/>
                  <a:gd name="T5" fmla="*/ 26 h 189"/>
                  <a:gd name="T6" fmla="*/ 0 w 619"/>
                  <a:gd name="T7" fmla="*/ 188 h 189"/>
                  <a:gd name="T8" fmla="*/ 0 w 619"/>
                  <a:gd name="T9" fmla="*/ 16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89">
                    <a:moveTo>
                      <a:pt x="0" y="169"/>
                    </a:moveTo>
                    <a:lnTo>
                      <a:pt x="618" y="0"/>
                    </a:lnTo>
                    <a:lnTo>
                      <a:pt x="618" y="26"/>
                    </a:lnTo>
                    <a:lnTo>
                      <a:pt x="0" y="188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0" name="Freeform 100"/>
              <p:cNvSpPr>
                <a:spLocks/>
              </p:cNvSpPr>
              <p:nvPr/>
            </p:nvSpPr>
            <p:spPr bwMode="auto">
              <a:xfrm>
                <a:off x="3605" y="2350"/>
                <a:ext cx="619" cy="178"/>
              </a:xfrm>
              <a:custGeom>
                <a:avLst/>
                <a:gdLst>
                  <a:gd name="T0" fmla="*/ 0 w 619"/>
                  <a:gd name="T1" fmla="*/ 157 h 178"/>
                  <a:gd name="T2" fmla="*/ 618 w 619"/>
                  <a:gd name="T3" fmla="*/ 0 h 178"/>
                  <a:gd name="T4" fmla="*/ 618 w 619"/>
                  <a:gd name="T5" fmla="*/ 30 h 178"/>
                  <a:gd name="T6" fmla="*/ 0 w 619"/>
                  <a:gd name="T7" fmla="*/ 177 h 178"/>
                  <a:gd name="T8" fmla="*/ 0 w 619"/>
                  <a:gd name="T9" fmla="*/ 15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78">
                    <a:moveTo>
                      <a:pt x="0" y="157"/>
                    </a:moveTo>
                    <a:lnTo>
                      <a:pt x="618" y="0"/>
                    </a:lnTo>
                    <a:lnTo>
                      <a:pt x="618" y="30"/>
                    </a:lnTo>
                    <a:lnTo>
                      <a:pt x="0" y="177"/>
                    </a:lnTo>
                    <a:lnTo>
                      <a:pt x="0" y="15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9" name="Freeform 99"/>
              <p:cNvSpPr>
                <a:spLocks/>
              </p:cNvSpPr>
              <p:nvPr/>
            </p:nvSpPr>
            <p:spPr bwMode="auto">
              <a:xfrm>
                <a:off x="3605" y="2409"/>
                <a:ext cx="619" cy="160"/>
              </a:xfrm>
              <a:custGeom>
                <a:avLst/>
                <a:gdLst>
                  <a:gd name="T0" fmla="*/ 0 w 619"/>
                  <a:gd name="T1" fmla="*/ 140 h 160"/>
                  <a:gd name="T2" fmla="*/ 618 w 619"/>
                  <a:gd name="T3" fmla="*/ 0 h 160"/>
                  <a:gd name="T4" fmla="*/ 618 w 619"/>
                  <a:gd name="T5" fmla="*/ 29 h 160"/>
                  <a:gd name="T6" fmla="*/ 0 w 619"/>
                  <a:gd name="T7" fmla="*/ 159 h 160"/>
                  <a:gd name="T8" fmla="*/ 0 w 619"/>
                  <a:gd name="T9" fmla="*/ 14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60">
                    <a:moveTo>
                      <a:pt x="0" y="140"/>
                    </a:moveTo>
                    <a:lnTo>
                      <a:pt x="618" y="0"/>
                    </a:lnTo>
                    <a:lnTo>
                      <a:pt x="618" y="29"/>
                    </a:lnTo>
                    <a:lnTo>
                      <a:pt x="0" y="159"/>
                    </a:lnTo>
                    <a:lnTo>
                      <a:pt x="0" y="14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8" name="Freeform 98"/>
              <p:cNvSpPr>
                <a:spLocks/>
              </p:cNvSpPr>
              <p:nvPr/>
            </p:nvSpPr>
            <p:spPr bwMode="auto">
              <a:xfrm>
                <a:off x="3605" y="2534"/>
                <a:ext cx="287" cy="77"/>
              </a:xfrm>
              <a:custGeom>
                <a:avLst/>
                <a:gdLst>
                  <a:gd name="T0" fmla="*/ 286 w 287"/>
                  <a:gd name="T1" fmla="*/ 0 h 77"/>
                  <a:gd name="T2" fmla="*/ 0 w 287"/>
                  <a:gd name="T3" fmla="*/ 56 h 77"/>
                  <a:gd name="T4" fmla="*/ 0 w 287"/>
                  <a:gd name="T5" fmla="*/ 76 h 77"/>
                  <a:gd name="T6" fmla="*/ 286 w 287"/>
                  <a:gd name="T7" fmla="*/ 26 h 77"/>
                  <a:gd name="T8" fmla="*/ 286 w 287"/>
                  <a:gd name="T9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77">
                    <a:moveTo>
                      <a:pt x="286" y="0"/>
                    </a:moveTo>
                    <a:lnTo>
                      <a:pt x="0" y="56"/>
                    </a:lnTo>
                    <a:lnTo>
                      <a:pt x="0" y="76"/>
                    </a:lnTo>
                    <a:lnTo>
                      <a:pt x="286" y="26"/>
                    </a:lnTo>
                    <a:lnTo>
                      <a:pt x="286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7" name="Freeform 97"/>
              <p:cNvSpPr>
                <a:spLocks/>
              </p:cNvSpPr>
              <p:nvPr/>
            </p:nvSpPr>
            <p:spPr bwMode="auto">
              <a:xfrm>
                <a:off x="3605" y="2592"/>
                <a:ext cx="251" cy="61"/>
              </a:xfrm>
              <a:custGeom>
                <a:avLst/>
                <a:gdLst>
                  <a:gd name="T0" fmla="*/ 0 w 251"/>
                  <a:gd name="T1" fmla="*/ 41 h 61"/>
                  <a:gd name="T2" fmla="*/ 246 w 251"/>
                  <a:gd name="T3" fmla="*/ 0 h 61"/>
                  <a:gd name="T4" fmla="*/ 250 w 251"/>
                  <a:gd name="T5" fmla="*/ 22 h 61"/>
                  <a:gd name="T6" fmla="*/ 0 w 251"/>
                  <a:gd name="T7" fmla="*/ 60 h 61"/>
                  <a:gd name="T8" fmla="*/ 0 w 251"/>
                  <a:gd name="T9" fmla="*/ 4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1" h="61">
                    <a:moveTo>
                      <a:pt x="0" y="41"/>
                    </a:moveTo>
                    <a:lnTo>
                      <a:pt x="246" y="0"/>
                    </a:lnTo>
                    <a:lnTo>
                      <a:pt x="250" y="22"/>
                    </a:lnTo>
                    <a:lnTo>
                      <a:pt x="0" y="60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6" name="Freeform 96"/>
              <p:cNvSpPr>
                <a:spLocks/>
              </p:cNvSpPr>
              <p:nvPr/>
            </p:nvSpPr>
            <p:spPr bwMode="auto">
              <a:xfrm>
                <a:off x="3605" y="2639"/>
                <a:ext cx="247" cy="56"/>
              </a:xfrm>
              <a:custGeom>
                <a:avLst/>
                <a:gdLst>
                  <a:gd name="T0" fmla="*/ 0 w 247"/>
                  <a:gd name="T1" fmla="*/ 35 h 56"/>
                  <a:gd name="T2" fmla="*/ 246 w 247"/>
                  <a:gd name="T3" fmla="*/ 0 h 56"/>
                  <a:gd name="T4" fmla="*/ 246 w 247"/>
                  <a:gd name="T5" fmla="*/ 23 h 56"/>
                  <a:gd name="T6" fmla="*/ 0 w 247"/>
                  <a:gd name="T7" fmla="*/ 55 h 56"/>
                  <a:gd name="T8" fmla="*/ 0 w 247"/>
                  <a:gd name="T9" fmla="*/ 3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56">
                    <a:moveTo>
                      <a:pt x="0" y="35"/>
                    </a:moveTo>
                    <a:lnTo>
                      <a:pt x="246" y="0"/>
                    </a:lnTo>
                    <a:lnTo>
                      <a:pt x="246" y="23"/>
                    </a:lnTo>
                    <a:lnTo>
                      <a:pt x="0" y="55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5" name="Freeform 95"/>
              <p:cNvSpPr>
                <a:spLocks/>
              </p:cNvSpPr>
              <p:nvPr/>
            </p:nvSpPr>
            <p:spPr bwMode="auto">
              <a:xfrm>
                <a:off x="3642" y="2692"/>
                <a:ext cx="208" cy="39"/>
              </a:xfrm>
              <a:custGeom>
                <a:avLst/>
                <a:gdLst>
                  <a:gd name="T0" fmla="*/ 0 w 208"/>
                  <a:gd name="T1" fmla="*/ 21 h 39"/>
                  <a:gd name="T2" fmla="*/ 207 w 208"/>
                  <a:gd name="T3" fmla="*/ 0 h 39"/>
                  <a:gd name="T4" fmla="*/ 207 w 208"/>
                  <a:gd name="T5" fmla="*/ 22 h 39"/>
                  <a:gd name="T6" fmla="*/ 30 w 208"/>
                  <a:gd name="T7" fmla="*/ 38 h 39"/>
                  <a:gd name="T8" fmla="*/ 0 w 208"/>
                  <a:gd name="T9" fmla="*/ 21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39">
                    <a:moveTo>
                      <a:pt x="0" y="21"/>
                    </a:moveTo>
                    <a:lnTo>
                      <a:pt x="207" y="0"/>
                    </a:lnTo>
                    <a:lnTo>
                      <a:pt x="207" y="22"/>
                    </a:lnTo>
                    <a:lnTo>
                      <a:pt x="30" y="38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4" name="Freeform 94"/>
              <p:cNvSpPr>
                <a:spLocks/>
              </p:cNvSpPr>
              <p:nvPr/>
            </p:nvSpPr>
            <p:spPr bwMode="auto">
              <a:xfrm>
                <a:off x="3845" y="2541"/>
                <a:ext cx="50" cy="366"/>
              </a:xfrm>
              <a:custGeom>
                <a:avLst/>
                <a:gdLst>
                  <a:gd name="T0" fmla="*/ 0 w 50"/>
                  <a:gd name="T1" fmla="*/ 365 h 366"/>
                  <a:gd name="T2" fmla="*/ 0 w 50"/>
                  <a:gd name="T3" fmla="*/ 9 h 366"/>
                  <a:gd name="T4" fmla="*/ 46 w 50"/>
                  <a:gd name="T5" fmla="*/ 0 h 366"/>
                  <a:gd name="T6" fmla="*/ 49 w 50"/>
                  <a:gd name="T7" fmla="*/ 359 h 366"/>
                  <a:gd name="T8" fmla="*/ 0 w 50"/>
                  <a:gd name="T9" fmla="*/ 365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66">
                    <a:moveTo>
                      <a:pt x="0" y="365"/>
                    </a:moveTo>
                    <a:lnTo>
                      <a:pt x="0" y="9"/>
                    </a:lnTo>
                    <a:lnTo>
                      <a:pt x="46" y="0"/>
                    </a:lnTo>
                    <a:lnTo>
                      <a:pt x="49" y="359"/>
                    </a:lnTo>
                    <a:lnTo>
                      <a:pt x="0" y="365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3" name="Freeform 93"/>
              <p:cNvSpPr>
                <a:spLocks/>
              </p:cNvSpPr>
              <p:nvPr/>
            </p:nvSpPr>
            <p:spPr bwMode="auto">
              <a:xfrm>
                <a:off x="3889" y="2510"/>
                <a:ext cx="84" cy="400"/>
              </a:xfrm>
              <a:custGeom>
                <a:avLst/>
                <a:gdLst>
                  <a:gd name="T0" fmla="*/ 82 w 84"/>
                  <a:gd name="T1" fmla="*/ 0 h 400"/>
                  <a:gd name="T2" fmla="*/ 0 w 84"/>
                  <a:gd name="T3" fmla="*/ 16 h 400"/>
                  <a:gd name="T4" fmla="*/ 0 w 84"/>
                  <a:gd name="T5" fmla="*/ 399 h 400"/>
                  <a:gd name="T6" fmla="*/ 10 w 84"/>
                  <a:gd name="T7" fmla="*/ 393 h 400"/>
                  <a:gd name="T8" fmla="*/ 10 w 84"/>
                  <a:gd name="T9" fmla="*/ 24 h 400"/>
                  <a:gd name="T10" fmla="*/ 83 w 84"/>
                  <a:gd name="T11" fmla="*/ 9 h 400"/>
                  <a:gd name="T12" fmla="*/ 82 w 84"/>
                  <a:gd name="T13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400">
                    <a:moveTo>
                      <a:pt x="82" y="0"/>
                    </a:moveTo>
                    <a:lnTo>
                      <a:pt x="0" y="16"/>
                    </a:lnTo>
                    <a:lnTo>
                      <a:pt x="0" y="399"/>
                    </a:lnTo>
                    <a:lnTo>
                      <a:pt x="10" y="393"/>
                    </a:lnTo>
                    <a:lnTo>
                      <a:pt x="10" y="24"/>
                    </a:lnTo>
                    <a:lnTo>
                      <a:pt x="83" y="9"/>
                    </a:lnTo>
                    <a:lnTo>
                      <a:pt x="8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2" name="Freeform 92"/>
              <p:cNvSpPr>
                <a:spLocks/>
              </p:cNvSpPr>
              <p:nvPr/>
            </p:nvSpPr>
            <p:spPr bwMode="auto">
              <a:xfrm>
                <a:off x="3484" y="2692"/>
                <a:ext cx="392" cy="236"/>
              </a:xfrm>
              <a:custGeom>
                <a:avLst/>
                <a:gdLst>
                  <a:gd name="T0" fmla="*/ 50 w 392"/>
                  <a:gd name="T1" fmla="*/ 208 h 236"/>
                  <a:gd name="T2" fmla="*/ 33 w 392"/>
                  <a:gd name="T3" fmla="*/ 202 h 236"/>
                  <a:gd name="T4" fmla="*/ 38 w 392"/>
                  <a:gd name="T5" fmla="*/ 182 h 236"/>
                  <a:gd name="T6" fmla="*/ 23 w 392"/>
                  <a:gd name="T7" fmla="*/ 173 h 236"/>
                  <a:gd name="T8" fmla="*/ 30 w 392"/>
                  <a:gd name="T9" fmla="*/ 156 h 236"/>
                  <a:gd name="T10" fmla="*/ 13 w 392"/>
                  <a:gd name="T11" fmla="*/ 147 h 236"/>
                  <a:gd name="T12" fmla="*/ 13 w 392"/>
                  <a:gd name="T13" fmla="*/ 128 h 236"/>
                  <a:gd name="T14" fmla="*/ 0 w 392"/>
                  <a:gd name="T15" fmla="*/ 120 h 236"/>
                  <a:gd name="T16" fmla="*/ 15 w 392"/>
                  <a:gd name="T17" fmla="*/ 108 h 236"/>
                  <a:gd name="T18" fmla="*/ 8 w 392"/>
                  <a:gd name="T19" fmla="*/ 94 h 236"/>
                  <a:gd name="T20" fmla="*/ 29 w 392"/>
                  <a:gd name="T21" fmla="*/ 86 h 236"/>
                  <a:gd name="T22" fmla="*/ 45 w 392"/>
                  <a:gd name="T23" fmla="*/ 78 h 236"/>
                  <a:gd name="T24" fmla="*/ 47 w 392"/>
                  <a:gd name="T25" fmla="*/ 67 h 236"/>
                  <a:gd name="T26" fmla="*/ 39 w 392"/>
                  <a:gd name="T27" fmla="*/ 56 h 236"/>
                  <a:gd name="T28" fmla="*/ 47 w 392"/>
                  <a:gd name="T29" fmla="*/ 38 h 236"/>
                  <a:gd name="T30" fmla="*/ 57 w 392"/>
                  <a:gd name="T31" fmla="*/ 25 h 236"/>
                  <a:gd name="T32" fmla="*/ 77 w 392"/>
                  <a:gd name="T33" fmla="*/ 19 h 236"/>
                  <a:gd name="T34" fmla="*/ 97 w 392"/>
                  <a:gd name="T35" fmla="*/ 12 h 236"/>
                  <a:gd name="T36" fmla="*/ 118 w 392"/>
                  <a:gd name="T37" fmla="*/ 7 h 236"/>
                  <a:gd name="T38" fmla="*/ 123 w 392"/>
                  <a:gd name="T39" fmla="*/ 22 h 236"/>
                  <a:gd name="T40" fmla="*/ 141 w 392"/>
                  <a:gd name="T41" fmla="*/ 15 h 236"/>
                  <a:gd name="T42" fmla="*/ 158 w 392"/>
                  <a:gd name="T43" fmla="*/ 25 h 236"/>
                  <a:gd name="T44" fmla="*/ 176 w 392"/>
                  <a:gd name="T45" fmla="*/ 15 h 236"/>
                  <a:gd name="T46" fmla="*/ 191 w 392"/>
                  <a:gd name="T47" fmla="*/ 28 h 236"/>
                  <a:gd name="T48" fmla="*/ 199 w 392"/>
                  <a:gd name="T49" fmla="*/ 47 h 236"/>
                  <a:gd name="T50" fmla="*/ 195 w 392"/>
                  <a:gd name="T51" fmla="*/ 61 h 236"/>
                  <a:gd name="T52" fmla="*/ 219 w 392"/>
                  <a:gd name="T53" fmla="*/ 67 h 236"/>
                  <a:gd name="T54" fmla="*/ 226 w 392"/>
                  <a:gd name="T55" fmla="*/ 45 h 236"/>
                  <a:gd name="T56" fmla="*/ 236 w 392"/>
                  <a:gd name="T57" fmla="*/ 35 h 236"/>
                  <a:gd name="T58" fmla="*/ 244 w 392"/>
                  <a:gd name="T59" fmla="*/ 21 h 236"/>
                  <a:gd name="T60" fmla="*/ 246 w 392"/>
                  <a:gd name="T61" fmla="*/ 2 h 236"/>
                  <a:gd name="T62" fmla="*/ 259 w 392"/>
                  <a:gd name="T63" fmla="*/ 6 h 236"/>
                  <a:gd name="T64" fmla="*/ 259 w 392"/>
                  <a:gd name="T65" fmla="*/ 19 h 236"/>
                  <a:gd name="T66" fmla="*/ 264 w 392"/>
                  <a:gd name="T67" fmla="*/ 31 h 236"/>
                  <a:gd name="T68" fmla="*/ 267 w 392"/>
                  <a:gd name="T69" fmla="*/ 42 h 236"/>
                  <a:gd name="T70" fmla="*/ 273 w 392"/>
                  <a:gd name="T71" fmla="*/ 54 h 236"/>
                  <a:gd name="T72" fmla="*/ 294 w 392"/>
                  <a:gd name="T73" fmla="*/ 55 h 236"/>
                  <a:gd name="T74" fmla="*/ 309 w 392"/>
                  <a:gd name="T75" fmla="*/ 42 h 236"/>
                  <a:gd name="T76" fmla="*/ 319 w 392"/>
                  <a:gd name="T77" fmla="*/ 47 h 236"/>
                  <a:gd name="T78" fmla="*/ 341 w 392"/>
                  <a:gd name="T79" fmla="*/ 51 h 236"/>
                  <a:gd name="T80" fmla="*/ 342 w 392"/>
                  <a:gd name="T81" fmla="*/ 68 h 236"/>
                  <a:gd name="T82" fmla="*/ 343 w 392"/>
                  <a:gd name="T83" fmla="*/ 82 h 236"/>
                  <a:gd name="T84" fmla="*/ 361 w 392"/>
                  <a:gd name="T85" fmla="*/ 89 h 236"/>
                  <a:gd name="T86" fmla="*/ 377 w 392"/>
                  <a:gd name="T87" fmla="*/ 99 h 236"/>
                  <a:gd name="T88" fmla="*/ 381 w 392"/>
                  <a:gd name="T89" fmla="*/ 108 h 236"/>
                  <a:gd name="T90" fmla="*/ 390 w 392"/>
                  <a:gd name="T91" fmla="*/ 121 h 236"/>
                  <a:gd name="T92" fmla="*/ 391 w 392"/>
                  <a:gd name="T93" fmla="*/ 141 h 236"/>
                  <a:gd name="T94" fmla="*/ 383 w 392"/>
                  <a:gd name="T95" fmla="*/ 156 h 236"/>
                  <a:gd name="T96" fmla="*/ 385 w 392"/>
                  <a:gd name="T97" fmla="*/ 169 h 236"/>
                  <a:gd name="T98" fmla="*/ 381 w 392"/>
                  <a:gd name="T99" fmla="*/ 182 h 236"/>
                  <a:gd name="T100" fmla="*/ 381 w 392"/>
                  <a:gd name="T101" fmla="*/ 195 h 236"/>
                  <a:gd name="T102" fmla="*/ 375 w 392"/>
                  <a:gd name="T103" fmla="*/ 200 h 236"/>
                  <a:gd name="T104" fmla="*/ 106 w 392"/>
                  <a:gd name="T10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92" h="236">
                    <a:moveTo>
                      <a:pt x="106" y="235"/>
                    </a:moveTo>
                    <a:lnTo>
                      <a:pt x="50" y="212"/>
                    </a:lnTo>
                    <a:lnTo>
                      <a:pt x="50" y="208"/>
                    </a:lnTo>
                    <a:lnTo>
                      <a:pt x="43" y="204"/>
                    </a:lnTo>
                    <a:lnTo>
                      <a:pt x="36" y="206"/>
                    </a:lnTo>
                    <a:lnTo>
                      <a:pt x="33" y="202"/>
                    </a:lnTo>
                    <a:lnTo>
                      <a:pt x="36" y="195"/>
                    </a:lnTo>
                    <a:lnTo>
                      <a:pt x="35" y="188"/>
                    </a:lnTo>
                    <a:lnTo>
                      <a:pt x="38" y="182"/>
                    </a:lnTo>
                    <a:lnTo>
                      <a:pt x="41" y="175"/>
                    </a:lnTo>
                    <a:lnTo>
                      <a:pt x="30" y="176"/>
                    </a:lnTo>
                    <a:lnTo>
                      <a:pt x="23" y="173"/>
                    </a:lnTo>
                    <a:lnTo>
                      <a:pt x="20" y="167"/>
                    </a:lnTo>
                    <a:lnTo>
                      <a:pt x="23" y="160"/>
                    </a:lnTo>
                    <a:lnTo>
                      <a:pt x="30" y="156"/>
                    </a:lnTo>
                    <a:lnTo>
                      <a:pt x="26" y="150"/>
                    </a:lnTo>
                    <a:lnTo>
                      <a:pt x="20" y="150"/>
                    </a:lnTo>
                    <a:lnTo>
                      <a:pt x="13" y="147"/>
                    </a:lnTo>
                    <a:lnTo>
                      <a:pt x="10" y="141"/>
                    </a:lnTo>
                    <a:lnTo>
                      <a:pt x="10" y="134"/>
                    </a:lnTo>
                    <a:lnTo>
                      <a:pt x="13" y="128"/>
                    </a:lnTo>
                    <a:lnTo>
                      <a:pt x="6" y="125"/>
                    </a:lnTo>
                    <a:lnTo>
                      <a:pt x="1" y="125"/>
                    </a:lnTo>
                    <a:lnTo>
                      <a:pt x="0" y="120"/>
                    </a:lnTo>
                    <a:lnTo>
                      <a:pt x="6" y="118"/>
                    </a:lnTo>
                    <a:lnTo>
                      <a:pt x="10" y="112"/>
                    </a:lnTo>
                    <a:lnTo>
                      <a:pt x="15" y="108"/>
                    </a:lnTo>
                    <a:lnTo>
                      <a:pt x="13" y="102"/>
                    </a:lnTo>
                    <a:lnTo>
                      <a:pt x="11" y="96"/>
                    </a:lnTo>
                    <a:lnTo>
                      <a:pt x="8" y="94"/>
                    </a:lnTo>
                    <a:lnTo>
                      <a:pt x="10" y="89"/>
                    </a:lnTo>
                    <a:lnTo>
                      <a:pt x="16" y="86"/>
                    </a:lnTo>
                    <a:lnTo>
                      <a:pt x="29" y="86"/>
                    </a:lnTo>
                    <a:lnTo>
                      <a:pt x="36" y="82"/>
                    </a:lnTo>
                    <a:lnTo>
                      <a:pt x="40" y="78"/>
                    </a:lnTo>
                    <a:lnTo>
                      <a:pt x="45" y="78"/>
                    </a:lnTo>
                    <a:lnTo>
                      <a:pt x="47" y="73"/>
                    </a:lnTo>
                    <a:lnTo>
                      <a:pt x="41" y="69"/>
                    </a:lnTo>
                    <a:lnTo>
                      <a:pt x="47" y="67"/>
                    </a:lnTo>
                    <a:lnTo>
                      <a:pt x="49" y="60"/>
                    </a:lnTo>
                    <a:lnTo>
                      <a:pt x="43" y="56"/>
                    </a:lnTo>
                    <a:lnTo>
                      <a:pt x="39" y="56"/>
                    </a:lnTo>
                    <a:lnTo>
                      <a:pt x="40" y="51"/>
                    </a:lnTo>
                    <a:lnTo>
                      <a:pt x="45" y="45"/>
                    </a:lnTo>
                    <a:lnTo>
                      <a:pt x="47" y="38"/>
                    </a:lnTo>
                    <a:lnTo>
                      <a:pt x="47" y="32"/>
                    </a:lnTo>
                    <a:lnTo>
                      <a:pt x="50" y="25"/>
                    </a:lnTo>
                    <a:lnTo>
                      <a:pt x="57" y="25"/>
                    </a:lnTo>
                    <a:lnTo>
                      <a:pt x="64" y="27"/>
                    </a:lnTo>
                    <a:lnTo>
                      <a:pt x="70" y="25"/>
                    </a:lnTo>
                    <a:lnTo>
                      <a:pt x="77" y="19"/>
                    </a:lnTo>
                    <a:lnTo>
                      <a:pt x="83" y="19"/>
                    </a:lnTo>
                    <a:lnTo>
                      <a:pt x="91" y="12"/>
                    </a:lnTo>
                    <a:lnTo>
                      <a:pt x="97" y="12"/>
                    </a:lnTo>
                    <a:lnTo>
                      <a:pt x="104" y="9"/>
                    </a:lnTo>
                    <a:lnTo>
                      <a:pt x="111" y="9"/>
                    </a:lnTo>
                    <a:lnTo>
                      <a:pt x="118" y="7"/>
                    </a:lnTo>
                    <a:lnTo>
                      <a:pt x="122" y="11"/>
                    </a:lnTo>
                    <a:lnTo>
                      <a:pt x="124" y="18"/>
                    </a:lnTo>
                    <a:lnTo>
                      <a:pt x="123" y="22"/>
                    </a:lnTo>
                    <a:lnTo>
                      <a:pt x="128" y="25"/>
                    </a:lnTo>
                    <a:lnTo>
                      <a:pt x="131" y="19"/>
                    </a:lnTo>
                    <a:lnTo>
                      <a:pt x="141" y="15"/>
                    </a:lnTo>
                    <a:lnTo>
                      <a:pt x="148" y="12"/>
                    </a:lnTo>
                    <a:lnTo>
                      <a:pt x="155" y="19"/>
                    </a:lnTo>
                    <a:lnTo>
                      <a:pt x="158" y="25"/>
                    </a:lnTo>
                    <a:lnTo>
                      <a:pt x="161" y="19"/>
                    </a:lnTo>
                    <a:lnTo>
                      <a:pt x="168" y="15"/>
                    </a:lnTo>
                    <a:lnTo>
                      <a:pt x="176" y="15"/>
                    </a:lnTo>
                    <a:lnTo>
                      <a:pt x="179" y="21"/>
                    </a:lnTo>
                    <a:lnTo>
                      <a:pt x="185" y="24"/>
                    </a:lnTo>
                    <a:lnTo>
                      <a:pt x="191" y="28"/>
                    </a:lnTo>
                    <a:lnTo>
                      <a:pt x="192" y="35"/>
                    </a:lnTo>
                    <a:lnTo>
                      <a:pt x="196" y="40"/>
                    </a:lnTo>
                    <a:lnTo>
                      <a:pt x="199" y="47"/>
                    </a:lnTo>
                    <a:lnTo>
                      <a:pt x="199" y="51"/>
                    </a:lnTo>
                    <a:lnTo>
                      <a:pt x="194" y="58"/>
                    </a:lnTo>
                    <a:lnTo>
                      <a:pt x="195" y="61"/>
                    </a:lnTo>
                    <a:lnTo>
                      <a:pt x="201" y="63"/>
                    </a:lnTo>
                    <a:lnTo>
                      <a:pt x="211" y="63"/>
                    </a:lnTo>
                    <a:lnTo>
                      <a:pt x="219" y="67"/>
                    </a:lnTo>
                    <a:lnTo>
                      <a:pt x="219" y="55"/>
                    </a:lnTo>
                    <a:lnTo>
                      <a:pt x="224" y="51"/>
                    </a:lnTo>
                    <a:lnTo>
                      <a:pt x="226" y="45"/>
                    </a:lnTo>
                    <a:lnTo>
                      <a:pt x="233" y="45"/>
                    </a:lnTo>
                    <a:lnTo>
                      <a:pt x="238" y="40"/>
                    </a:lnTo>
                    <a:lnTo>
                      <a:pt x="236" y="35"/>
                    </a:lnTo>
                    <a:lnTo>
                      <a:pt x="241" y="28"/>
                    </a:lnTo>
                    <a:lnTo>
                      <a:pt x="240" y="25"/>
                    </a:lnTo>
                    <a:lnTo>
                      <a:pt x="244" y="21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46" y="2"/>
                    </a:lnTo>
                    <a:lnTo>
                      <a:pt x="253" y="5"/>
                    </a:lnTo>
                    <a:lnTo>
                      <a:pt x="259" y="0"/>
                    </a:lnTo>
                    <a:lnTo>
                      <a:pt x="259" y="6"/>
                    </a:lnTo>
                    <a:lnTo>
                      <a:pt x="258" y="11"/>
                    </a:lnTo>
                    <a:lnTo>
                      <a:pt x="256" y="16"/>
                    </a:lnTo>
                    <a:lnTo>
                      <a:pt x="259" y="19"/>
                    </a:lnTo>
                    <a:lnTo>
                      <a:pt x="260" y="24"/>
                    </a:lnTo>
                    <a:lnTo>
                      <a:pt x="267" y="25"/>
                    </a:lnTo>
                    <a:lnTo>
                      <a:pt x="264" y="31"/>
                    </a:lnTo>
                    <a:lnTo>
                      <a:pt x="269" y="32"/>
                    </a:lnTo>
                    <a:lnTo>
                      <a:pt x="269" y="38"/>
                    </a:lnTo>
                    <a:lnTo>
                      <a:pt x="267" y="42"/>
                    </a:lnTo>
                    <a:lnTo>
                      <a:pt x="265" y="51"/>
                    </a:lnTo>
                    <a:lnTo>
                      <a:pt x="268" y="58"/>
                    </a:lnTo>
                    <a:lnTo>
                      <a:pt x="273" y="54"/>
                    </a:lnTo>
                    <a:lnTo>
                      <a:pt x="282" y="55"/>
                    </a:lnTo>
                    <a:lnTo>
                      <a:pt x="289" y="60"/>
                    </a:lnTo>
                    <a:lnTo>
                      <a:pt x="294" y="55"/>
                    </a:lnTo>
                    <a:lnTo>
                      <a:pt x="304" y="53"/>
                    </a:lnTo>
                    <a:lnTo>
                      <a:pt x="307" y="47"/>
                    </a:lnTo>
                    <a:lnTo>
                      <a:pt x="309" y="42"/>
                    </a:lnTo>
                    <a:lnTo>
                      <a:pt x="313" y="43"/>
                    </a:lnTo>
                    <a:lnTo>
                      <a:pt x="316" y="47"/>
                    </a:lnTo>
                    <a:lnTo>
                      <a:pt x="319" y="47"/>
                    </a:lnTo>
                    <a:lnTo>
                      <a:pt x="327" y="54"/>
                    </a:lnTo>
                    <a:lnTo>
                      <a:pt x="333" y="54"/>
                    </a:lnTo>
                    <a:lnTo>
                      <a:pt x="341" y="51"/>
                    </a:lnTo>
                    <a:lnTo>
                      <a:pt x="343" y="56"/>
                    </a:lnTo>
                    <a:lnTo>
                      <a:pt x="341" y="63"/>
                    </a:lnTo>
                    <a:lnTo>
                      <a:pt x="342" y="68"/>
                    </a:lnTo>
                    <a:lnTo>
                      <a:pt x="337" y="73"/>
                    </a:lnTo>
                    <a:lnTo>
                      <a:pt x="344" y="74"/>
                    </a:lnTo>
                    <a:lnTo>
                      <a:pt x="343" y="82"/>
                    </a:lnTo>
                    <a:lnTo>
                      <a:pt x="344" y="90"/>
                    </a:lnTo>
                    <a:lnTo>
                      <a:pt x="351" y="92"/>
                    </a:lnTo>
                    <a:lnTo>
                      <a:pt x="361" y="89"/>
                    </a:lnTo>
                    <a:lnTo>
                      <a:pt x="371" y="88"/>
                    </a:lnTo>
                    <a:lnTo>
                      <a:pt x="371" y="95"/>
                    </a:lnTo>
                    <a:lnTo>
                      <a:pt x="377" y="99"/>
                    </a:lnTo>
                    <a:lnTo>
                      <a:pt x="388" y="99"/>
                    </a:lnTo>
                    <a:lnTo>
                      <a:pt x="387" y="106"/>
                    </a:lnTo>
                    <a:lnTo>
                      <a:pt x="381" y="108"/>
                    </a:lnTo>
                    <a:lnTo>
                      <a:pt x="378" y="114"/>
                    </a:lnTo>
                    <a:lnTo>
                      <a:pt x="386" y="118"/>
                    </a:lnTo>
                    <a:lnTo>
                      <a:pt x="390" y="121"/>
                    </a:lnTo>
                    <a:lnTo>
                      <a:pt x="387" y="128"/>
                    </a:lnTo>
                    <a:lnTo>
                      <a:pt x="387" y="134"/>
                    </a:lnTo>
                    <a:lnTo>
                      <a:pt x="391" y="141"/>
                    </a:lnTo>
                    <a:lnTo>
                      <a:pt x="390" y="146"/>
                    </a:lnTo>
                    <a:lnTo>
                      <a:pt x="385" y="150"/>
                    </a:lnTo>
                    <a:lnTo>
                      <a:pt x="383" y="156"/>
                    </a:lnTo>
                    <a:lnTo>
                      <a:pt x="387" y="160"/>
                    </a:lnTo>
                    <a:lnTo>
                      <a:pt x="390" y="166"/>
                    </a:lnTo>
                    <a:lnTo>
                      <a:pt x="385" y="169"/>
                    </a:lnTo>
                    <a:lnTo>
                      <a:pt x="381" y="176"/>
                    </a:lnTo>
                    <a:lnTo>
                      <a:pt x="378" y="179"/>
                    </a:lnTo>
                    <a:lnTo>
                      <a:pt x="381" y="182"/>
                    </a:lnTo>
                    <a:lnTo>
                      <a:pt x="382" y="187"/>
                    </a:lnTo>
                    <a:lnTo>
                      <a:pt x="377" y="188"/>
                    </a:lnTo>
                    <a:lnTo>
                      <a:pt x="381" y="195"/>
                    </a:lnTo>
                    <a:lnTo>
                      <a:pt x="382" y="200"/>
                    </a:lnTo>
                    <a:lnTo>
                      <a:pt x="377" y="202"/>
                    </a:lnTo>
                    <a:lnTo>
                      <a:pt x="375" y="200"/>
                    </a:lnTo>
                    <a:lnTo>
                      <a:pt x="375" y="204"/>
                    </a:lnTo>
                    <a:lnTo>
                      <a:pt x="371" y="212"/>
                    </a:lnTo>
                    <a:lnTo>
                      <a:pt x="106" y="235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1" name="Freeform 91"/>
              <p:cNvSpPr>
                <a:spLocks/>
              </p:cNvSpPr>
              <p:nvPr/>
            </p:nvSpPr>
            <p:spPr bwMode="auto">
              <a:xfrm>
                <a:off x="3464" y="2896"/>
                <a:ext cx="426" cy="37"/>
              </a:xfrm>
              <a:custGeom>
                <a:avLst/>
                <a:gdLst>
                  <a:gd name="T0" fmla="*/ 425 w 426"/>
                  <a:gd name="T1" fmla="*/ 13 h 37"/>
                  <a:gd name="T2" fmla="*/ 131 w 426"/>
                  <a:gd name="T3" fmla="*/ 36 h 37"/>
                  <a:gd name="T4" fmla="*/ 0 w 426"/>
                  <a:gd name="T5" fmla="*/ 23 h 37"/>
                  <a:gd name="T6" fmla="*/ 0 w 426"/>
                  <a:gd name="T7" fmla="*/ 0 h 37"/>
                  <a:gd name="T8" fmla="*/ 131 w 426"/>
                  <a:gd name="T9" fmla="*/ 11 h 37"/>
                  <a:gd name="T10" fmla="*/ 425 w 426"/>
                  <a:gd name="T11" fmla="*/ 0 h 37"/>
                  <a:gd name="T12" fmla="*/ 425 w 426"/>
                  <a:gd name="T13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6" h="37">
                    <a:moveTo>
                      <a:pt x="425" y="13"/>
                    </a:moveTo>
                    <a:lnTo>
                      <a:pt x="131" y="36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1" y="11"/>
                    </a:lnTo>
                    <a:lnTo>
                      <a:pt x="425" y="0"/>
                    </a:lnTo>
                    <a:lnTo>
                      <a:pt x="425" y="1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0" name="Line 90"/>
              <p:cNvSpPr>
                <a:spLocks noChangeShapeType="1"/>
              </p:cNvSpPr>
              <p:nvPr/>
            </p:nvSpPr>
            <p:spPr bwMode="auto">
              <a:xfrm flipV="1">
                <a:off x="3595" y="2903"/>
                <a:ext cx="0" cy="3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89" name="Line 89"/>
              <p:cNvSpPr>
                <a:spLocks noChangeShapeType="1"/>
              </p:cNvSpPr>
              <p:nvPr/>
            </p:nvSpPr>
            <p:spPr bwMode="auto">
              <a:xfrm>
                <a:off x="4330" y="2187"/>
                <a:ext cx="0" cy="2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88" name="Line 88"/>
              <p:cNvSpPr>
                <a:spLocks noChangeShapeType="1"/>
              </p:cNvSpPr>
              <p:nvPr/>
            </p:nvSpPr>
            <p:spPr bwMode="auto">
              <a:xfrm>
                <a:off x="4316" y="2180"/>
                <a:ext cx="0" cy="2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87" name="Freeform 87"/>
              <p:cNvSpPr>
                <a:spLocks/>
              </p:cNvSpPr>
              <p:nvPr/>
            </p:nvSpPr>
            <p:spPr bwMode="auto">
              <a:xfrm>
                <a:off x="3969" y="2411"/>
                <a:ext cx="608" cy="506"/>
              </a:xfrm>
              <a:custGeom>
                <a:avLst/>
                <a:gdLst>
                  <a:gd name="T0" fmla="*/ 607 w 608"/>
                  <a:gd name="T1" fmla="*/ 489 h 506"/>
                  <a:gd name="T2" fmla="*/ 607 w 608"/>
                  <a:gd name="T3" fmla="*/ 29 h 506"/>
                  <a:gd name="T4" fmla="*/ 486 w 608"/>
                  <a:gd name="T5" fmla="*/ 0 h 506"/>
                  <a:gd name="T6" fmla="*/ 0 w 608"/>
                  <a:gd name="T7" fmla="*/ 97 h 506"/>
                  <a:gd name="T8" fmla="*/ 0 w 608"/>
                  <a:gd name="T9" fmla="*/ 505 h 506"/>
                  <a:gd name="T10" fmla="*/ 607 w 608"/>
                  <a:gd name="T11" fmla="*/ 489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8" h="506">
                    <a:moveTo>
                      <a:pt x="607" y="489"/>
                    </a:moveTo>
                    <a:lnTo>
                      <a:pt x="607" y="29"/>
                    </a:lnTo>
                    <a:lnTo>
                      <a:pt x="486" y="0"/>
                    </a:lnTo>
                    <a:lnTo>
                      <a:pt x="0" y="97"/>
                    </a:lnTo>
                    <a:lnTo>
                      <a:pt x="0" y="505"/>
                    </a:lnTo>
                    <a:lnTo>
                      <a:pt x="607" y="489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6" name="Freeform 86"/>
              <p:cNvSpPr>
                <a:spLocks/>
              </p:cNvSpPr>
              <p:nvPr/>
            </p:nvSpPr>
            <p:spPr bwMode="auto">
              <a:xfrm>
                <a:off x="4482" y="2727"/>
                <a:ext cx="143" cy="167"/>
              </a:xfrm>
              <a:custGeom>
                <a:avLst/>
                <a:gdLst>
                  <a:gd name="T0" fmla="*/ 54 w 143"/>
                  <a:gd name="T1" fmla="*/ 160 h 167"/>
                  <a:gd name="T2" fmla="*/ 44 w 143"/>
                  <a:gd name="T3" fmla="*/ 153 h 167"/>
                  <a:gd name="T4" fmla="*/ 34 w 143"/>
                  <a:gd name="T5" fmla="*/ 144 h 167"/>
                  <a:gd name="T6" fmla="*/ 28 w 143"/>
                  <a:gd name="T7" fmla="*/ 134 h 167"/>
                  <a:gd name="T8" fmla="*/ 10 w 143"/>
                  <a:gd name="T9" fmla="*/ 128 h 167"/>
                  <a:gd name="T10" fmla="*/ 4 w 143"/>
                  <a:gd name="T11" fmla="*/ 118 h 167"/>
                  <a:gd name="T12" fmla="*/ 0 w 143"/>
                  <a:gd name="T13" fmla="*/ 107 h 167"/>
                  <a:gd name="T14" fmla="*/ 6 w 143"/>
                  <a:gd name="T15" fmla="*/ 69 h 167"/>
                  <a:gd name="T16" fmla="*/ 14 w 143"/>
                  <a:gd name="T17" fmla="*/ 62 h 167"/>
                  <a:gd name="T18" fmla="*/ 13 w 143"/>
                  <a:gd name="T19" fmla="*/ 51 h 167"/>
                  <a:gd name="T20" fmla="*/ 13 w 143"/>
                  <a:gd name="T21" fmla="*/ 36 h 167"/>
                  <a:gd name="T22" fmla="*/ 25 w 143"/>
                  <a:gd name="T23" fmla="*/ 40 h 167"/>
                  <a:gd name="T24" fmla="*/ 36 w 143"/>
                  <a:gd name="T25" fmla="*/ 44 h 167"/>
                  <a:gd name="T26" fmla="*/ 35 w 143"/>
                  <a:gd name="T27" fmla="*/ 32 h 167"/>
                  <a:gd name="T28" fmla="*/ 41 w 143"/>
                  <a:gd name="T29" fmla="*/ 16 h 167"/>
                  <a:gd name="T30" fmla="*/ 54 w 143"/>
                  <a:gd name="T31" fmla="*/ 19 h 167"/>
                  <a:gd name="T32" fmla="*/ 60 w 143"/>
                  <a:gd name="T33" fmla="*/ 19 h 167"/>
                  <a:gd name="T34" fmla="*/ 74 w 143"/>
                  <a:gd name="T35" fmla="*/ 19 h 167"/>
                  <a:gd name="T36" fmla="*/ 90 w 143"/>
                  <a:gd name="T37" fmla="*/ 16 h 167"/>
                  <a:gd name="T38" fmla="*/ 94 w 143"/>
                  <a:gd name="T39" fmla="*/ 6 h 167"/>
                  <a:gd name="T40" fmla="*/ 106 w 143"/>
                  <a:gd name="T41" fmla="*/ 0 h 167"/>
                  <a:gd name="T42" fmla="*/ 112 w 143"/>
                  <a:gd name="T43" fmla="*/ 6 h 167"/>
                  <a:gd name="T44" fmla="*/ 112 w 143"/>
                  <a:gd name="T45" fmla="*/ 19 h 167"/>
                  <a:gd name="T46" fmla="*/ 118 w 143"/>
                  <a:gd name="T47" fmla="*/ 28 h 167"/>
                  <a:gd name="T48" fmla="*/ 121 w 143"/>
                  <a:gd name="T49" fmla="*/ 39 h 167"/>
                  <a:gd name="T50" fmla="*/ 122 w 143"/>
                  <a:gd name="T51" fmla="*/ 51 h 167"/>
                  <a:gd name="T52" fmla="*/ 128 w 143"/>
                  <a:gd name="T53" fmla="*/ 67 h 167"/>
                  <a:gd name="T54" fmla="*/ 141 w 143"/>
                  <a:gd name="T55" fmla="*/ 65 h 167"/>
                  <a:gd name="T56" fmla="*/ 136 w 143"/>
                  <a:gd name="T57" fmla="*/ 77 h 167"/>
                  <a:gd name="T58" fmla="*/ 128 w 143"/>
                  <a:gd name="T59" fmla="*/ 89 h 167"/>
                  <a:gd name="T60" fmla="*/ 122 w 143"/>
                  <a:gd name="T61" fmla="*/ 99 h 167"/>
                  <a:gd name="T62" fmla="*/ 131 w 143"/>
                  <a:gd name="T63" fmla="*/ 105 h 167"/>
                  <a:gd name="T64" fmla="*/ 141 w 143"/>
                  <a:gd name="T65" fmla="*/ 109 h 167"/>
                  <a:gd name="T66" fmla="*/ 136 w 143"/>
                  <a:gd name="T67" fmla="*/ 120 h 167"/>
                  <a:gd name="T68" fmla="*/ 132 w 143"/>
                  <a:gd name="T69" fmla="*/ 134 h 167"/>
                  <a:gd name="T70" fmla="*/ 122 w 143"/>
                  <a:gd name="T71" fmla="*/ 144 h 167"/>
                  <a:gd name="T72" fmla="*/ 118 w 143"/>
                  <a:gd name="T73" fmla="*/ 153 h 167"/>
                  <a:gd name="T74" fmla="*/ 54 w 143"/>
                  <a:gd name="T75" fmla="*/ 164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3" h="167">
                    <a:moveTo>
                      <a:pt x="54" y="164"/>
                    </a:moveTo>
                    <a:lnTo>
                      <a:pt x="54" y="160"/>
                    </a:lnTo>
                    <a:lnTo>
                      <a:pt x="50" y="153"/>
                    </a:lnTo>
                    <a:lnTo>
                      <a:pt x="44" y="153"/>
                    </a:lnTo>
                    <a:lnTo>
                      <a:pt x="38" y="151"/>
                    </a:lnTo>
                    <a:lnTo>
                      <a:pt x="34" y="144"/>
                    </a:lnTo>
                    <a:lnTo>
                      <a:pt x="28" y="140"/>
                    </a:lnTo>
                    <a:lnTo>
                      <a:pt x="28" y="134"/>
                    </a:lnTo>
                    <a:lnTo>
                      <a:pt x="25" y="130"/>
                    </a:lnTo>
                    <a:lnTo>
                      <a:pt x="10" y="128"/>
                    </a:lnTo>
                    <a:lnTo>
                      <a:pt x="4" y="125"/>
                    </a:lnTo>
                    <a:lnTo>
                      <a:pt x="4" y="118"/>
                    </a:lnTo>
                    <a:lnTo>
                      <a:pt x="5" y="112"/>
                    </a:lnTo>
                    <a:lnTo>
                      <a:pt x="0" y="107"/>
                    </a:lnTo>
                    <a:lnTo>
                      <a:pt x="0" y="72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4" y="62"/>
                    </a:lnTo>
                    <a:lnTo>
                      <a:pt x="15" y="57"/>
                    </a:lnTo>
                    <a:lnTo>
                      <a:pt x="13" y="51"/>
                    </a:lnTo>
                    <a:lnTo>
                      <a:pt x="10" y="45"/>
                    </a:lnTo>
                    <a:lnTo>
                      <a:pt x="13" y="36"/>
                    </a:lnTo>
                    <a:lnTo>
                      <a:pt x="18" y="36"/>
                    </a:lnTo>
                    <a:lnTo>
                      <a:pt x="25" y="40"/>
                    </a:lnTo>
                    <a:lnTo>
                      <a:pt x="30" y="41"/>
                    </a:lnTo>
                    <a:lnTo>
                      <a:pt x="36" y="44"/>
                    </a:lnTo>
                    <a:lnTo>
                      <a:pt x="38" y="38"/>
                    </a:lnTo>
                    <a:lnTo>
                      <a:pt x="35" y="32"/>
                    </a:lnTo>
                    <a:lnTo>
                      <a:pt x="40" y="28"/>
                    </a:lnTo>
                    <a:lnTo>
                      <a:pt x="41" y="16"/>
                    </a:lnTo>
                    <a:lnTo>
                      <a:pt x="48" y="13"/>
                    </a:lnTo>
                    <a:lnTo>
                      <a:pt x="54" y="19"/>
                    </a:lnTo>
                    <a:lnTo>
                      <a:pt x="58" y="24"/>
                    </a:lnTo>
                    <a:lnTo>
                      <a:pt x="60" y="19"/>
                    </a:lnTo>
                    <a:lnTo>
                      <a:pt x="68" y="15"/>
                    </a:lnTo>
                    <a:lnTo>
                      <a:pt x="74" y="19"/>
                    </a:lnTo>
                    <a:lnTo>
                      <a:pt x="80" y="19"/>
                    </a:lnTo>
                    <a:lnTo>
                      <a:pt x="90" y="16"/>
                    </a:lnTo>
                    <a:lnTo>
                      <a:pt x="94" y="12"/>
                    </a:lnTo>
                    <a:lnTo>
                      <a:pt x="94" y="6"/>
                    </a:lnTo>
                    <a:lnTo>
                      <a:pt x="102" y="4"/>
                    </a:lnTo>
                    <a:lnTo>
                      <a:pt x="106" y="0"/>
                    </a:lnTo>
                    <a:lnTo>
                      <a:pt x="112" y="1"/>
                    </a:lnTo>
                    <a:lnTo>
                      <a:pt x="112" y="6"/>
                    </a:lnTo>
                    <a:lnTo>
                      <a:pt x="108" y="12"/>
                    </a:lnTo>
                    <a:lnTo>
                      <a:pt x="112" y="19"/>
                    </a:lnTo>
                    <a:lnTo>
                      <a:pt x="113" y="25"/>
                    </a:lnTo>
                    <a:lnTo>
                      <a:pt x="118" y="28"/>
                    </a:lnTo>
                    <a:lnTo>
                      <a:pt x="123" y="33"/>
                    </a:lnTo>
                    <a:lnTo>
                      <a:pt x="121" y="39"/>
                    </a:lnTo>
                    <a:lnTo>
                      <a:pt x="118" y="45"/>
                    </a:lnTo>
                    <a:lnTo>
                      <a:pt x="122" y="51"/>
                    </a:lnTo>
                    <a:lnTo>
                      <a:pt x="122" y="62"/>
                    </a:lnTo>
                    <a:lnTo>
                      <a:pt x="128" y="67"/>
                    </a:lnTo>
                    <a:lnTo>
                      <a:pt x="136" y="64"/>
                    </a:lnTo>
                    <a:lnTo>
                      <a:pt x="141" y="65"/>
                    </a:lnTo>
                    <a:lnTo>
                      <a:pt x="141" y="73"/>
                    </a:lnTo>
                    <a:lnTo>
                      <a:pt x="136" y="77"/>
                    </a:lnTo>
                    <a:lnTo>
                      <a:pt x="131" y="82"/>
                    </a:lnTo>
                    <a:lnTo>
                      <a:pt x="128" y="89"/>
                    </a:lnTo>
                    <a:lnTo>
                      <a:pt x="127" y="97"/>
                    </a:lnTo>
                    <a:lnTo>
                      <a:pt x="122" y="99"/>
                    </a:lnTo>
                    <a:lnTo>
                      <a:pt x="123" y="104"/>
                    </a:lnTo>
                    <a:lnTo>
                      <a:pt x="131" y="105"/>
                    </a:lnTo>
                    <a:lnTo>
                      <a:pt x="136" y="108"/>
                    </a:lnTo>
                    <a:lnTo>
                      <a:pt x="141" y="109"/>
                    </a:lnTo>
                    <a:lnTo>
                      <a:pt x="142" y="115"/>
                    </a:lnTo>
                    <a:lnTo>
                      <a:pt x="136" y="120"/>
                    </a:lnTo>
                    <a:lnTo>
                      <a:pt x="133" y="127"/>
                    </a:lnTo>
                    <a:lnTo>
                      <a:pt x="132" y="134"/>
                    </a:lnTo>
                    <a:lnTo>
                      <a:pt x="128" y="140"/>
                    </a:lnTo>
                    <a:lnTo>
                      <a:pt x="122" y="144"/>
                    </a:lnTo>
                    <a:lnTo>
                      <a:pt x="117" y="147"/>
                    </a:lnTo>
                    <a:lnTo>
                      <a:pt x="118" y="153"/>
                    </a:lnTo>
                    <a:lnTo>
                      <a:pt x="116" y="166"/>
                    </a:lnTo>
                    <a:lnTo>
                      <a:pt x="54" y="16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5" name="Freeform 85"/>
              <p:cNvSpPr>
                <a:spLocks/>
              </p:cNvSpPr>
              <p:nvPr/>
            </p:nvSpPr>
            <p:spPr bwMode="auto">
              <a:xfrm>
                <a:off x="4344" y="2460"/>
                <a:ext cx="12" cy="122"/>
              </a:xfrm>
              <a:custGeom>
                <a:avLst/>
                <a:gdLst>
                  <a:gd name="T0" fmla="*/ 0 w 12"/>
                  <a:gd name="T1" fmla="*/ 2 h 122"/>
                  <a:gd name="T2" fmla="*/ 0 w 12"/>
                  <a:gd name="T3" fmla="*/ 121 h 122"/>
                  <a:gd name="T4" fmla="*/ 11 w 12"/>
                  <a:gd name="T5" fmla="*/ 120 h 122"/>
                  <a:gd name="T6" fmla="*/ 11 w 12"/>
                  <a:gd name="T7" fmla="*/ 0 h 122"/>
                  <a:gd name="T8" fmla="*/ 0 w 12"/>
                  <a:gd name="T9" fmla="*/ 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2">
                    <a:moveTo>
                      <a:pt x="0" y="2"/>
                    </a:moveTo>
                    <a:lnTo>
                      <a:pt x="0" y="121"/>
                    </a:lnTo>
                    <a:lnTo>
                      <a:pt x="11" y="120"/>
                    </a:lnTo>
                    <a:lnTo>
                      <a:pt x="11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4" name="Freeform 84"/>
              <p:cNvSpPr>
                <a:spLocks/>
              </p:cNvSpPr>
              <p:nvPr/>
            </p:nvSpPr>
            <p:spPr bwMode="auto">
              <a:xfrm>
                <a:off x="4268" y="2474"/>
                <a:ext cx="10" cy="117"/>
              </a:xfrm>
              <a:custGeom>
                <a:avLst/>
                <a:gdLst>
                  <a:gd name="T0" fmla="*/ 0 w 10"/>
                  <a:gd name="T1" fmla="*/ 1 h 117"/>
                  <a:gd name="T2" fmla="*/ 0 w 10"/>
                  <a:gd name="T3" fmla="*/ 116 h 117"/>
                  <a:gd name="T4" fmla="*/ 9 w 10"/>
                  <a:gd name="T5" fmla="*/ 115 h 117"/>
                  <a:gd name="T6" fmla="*/ 9 w 10"/>
                  <a:gd name="T7" fmla="*/ 0 h 117"/>
                  <a:gd name="T8" fmla="*/ 0 w 10"/>
                  <a:gd name="T9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17">
                    <a:moveTo>
                      <a:pt x="0" y="1"/>
                    </a:moveTo>
                    <a:lnTo>
                      <a:pt x="0" y="116"/>
                    </a:lnTo>
                    <a:lnTo>
                      <a:pt x="9" y="115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3" name="Freeform 83"/>
              <p:cNvSpPr>
                <a:spLocks/>
              </p:cNvSpPr>
              <p:nvPr/>
            </p:nvSpPr>
            <p:spPr bwMode="auto">
              <a:xfrm>
                <a:off x="4191" y="2488"/>
                <a:ext cx="9" cy="113"/>
              </a:xfrm>
              <a:custGeom>
                <a:avLst/>
                <a:gdLst>
                  <a:gd name="T0" fmla="*/ 0 w 9"/>
                  <a:gd name="T1" fmla="*/ 1 h 113"/>
                  <a:gd name="T2" fmla="*/ 0 w 9"/>
                  <a:gd name="T3" fmla="*/ 112 h 113"/>
                  <a:gd name="T4" fmla="*/ 8 w 9"/>
                  <a:gd name="T5" fmla="*/ 111 h 113"/>
                  <a:gd name="T6" fmla="*/ 8 w 9"/>
                  <a:gd name="T7" fmla="*/ 0 h 113"/>
                  <a:gd name="T8" fmla="*/ 0 w 9"/>
                  <a:gd name="T9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3">
                    <a:moveTo>
                      <a:pt x="0" y="1"/>
                    </a:moveTo>
                    <a:lnTo>
                      <a:pt x="0" y="112"/>
                    </a:lnTo>
                    <a:lnTo>
                      <a:pt x="8" y="111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2" name="Freeform 82"/>
              <p:cNvSpPr>
                <a:spLocks/>
              </p:cNvSpPr>
              <p:nvPr/>
            </p:nvSpPr>
            <p:spPr bwMode="auto">
              <a:xfrm>
                <a:off x="4115" y="2502"/>
                <a:ext cx="7" cy="108"/>
              </a:xfrm>
              <a:custGeom>
                <a:avLst/>
                <a:gdLst>
                  <a:gd name="T0" fmla="*/ 0 w 7"/>
                  <a:gd name="T1" fmla="*/ 1 h 108"/>
                  <a:gd name="T2" fmla="*/ 0 w 7"/>
                  <a:gd name="T3" fmla="*/ 107 h 108"/>
                  <a:gd name="T4" fmla="*/ 6 w 7"/>
                  <a:gd name="T5" fmla="*/ 106 h 108"/>
                  <a:gd name="T6" fmla="*/ 6 w 7"/>
                  <a:gd name="T7" fmla="*/ 0 h 108"/>
                  <a:gd name="T8" fmla="*/ 0 w 7"/>
                  <a:gd name="T9" fmla="*/ 1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8">
                    <a:moveTo>
                      <a:pt x="0" y="1"/>
                    </a:moveTo>
                    <a:lnTo>
                      <a:pt x="0" y="107"/>
                    </a:lnTo>
                    <a:lnTo>
                      <a:pt x="6" y="106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1" name="Freeform 81"/>
              <p:cNvSpPr>
                <a:spLocks/>
              </p:cNvSpPr>
              <p:nvPr/>
            </p:nvSpPr>
            <p:spPr bwMode="auto">
              <a:xfrm>
                <a:off x="4037" y="2516"/>
                <a:ext cx="9" cy="104"/>
              </a:xfrm>
              <a:custGeom>
                <a:avLst/>
                <a:gdLst>
                  <a:gd name="T0" fmla="*/ 0 w 9"/>
                  <a:gd name="T1" fmla="*/ 1 h 104"/>
                  <a:gd name="T2" fmla="*/ 0 w 9"/>
                  <a:gd name="T3" fmla="*/ 103 h 104"/>
                  <a:gd name="T4" fmla="*/ 8 w 9"/>
                  <a:gd name="T5" fmla="*/ 102 h 104"/>
                  <a:gd name="T6" fmla="*/ 8 w 9"/>
                  <a:gd name="T7" fmla="*/ 0 h 104"/>
                  <a:gd name="T8" fmla="*/ 0 w 9"/>
                  <a:gd name="T9" fmla="*/ 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4">
                    <a:moveTo>
                      <a:pt x="0" y="1"/>
                    </a:moveTo>
                    <a:lnTo>
                      <a:pt x="0" y="103"/>
                    </a:lnTo>
                    <a:lnTo>
                      <a:pt x="8" y="102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0" name="Freeform 80"/>
              <p:cNvSpPr>
                <a:spLocks/>
              </p:cNvSpPr>
              <p:nvPr/>
            </p:nvSpPr>
            <p:spPr bwMode="auto">
              <a:xfrm>
                <a:off x="4394" y="2586"/>
                <a:ext cx="13" cy="129"/>
              </a:xfrm>
              <a:custGeom>
                <a:avLst/>
                <a:gdLst>
                  <a:gd name="T0" fmla="*/ 0 w 13"/>
                  <a:gd name="T1" fmla="*/ 1 h 129"/>
                  <a:gd name="T2" fmla="*/ 0 w 13"/>
                  <a:gd name="T3" fmla="*/ 128 h 129"/>
                  <a:gd name="T4" fmla="*/ 12 w 13"/>
                  <a:gd name="T5" fmla="*/ 127 h 129"/>
                  <a:gd name="T6" fmla="*/ 12 w 13"/>
                  <a:gd name="T7" fmla="*/ 0 h 129"/>
                  <a:gd name="T8" fmla="*/ 0 w 13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9">
                    <a:moveTo>
                      <a:pt x="0" y="1"/>
                    </a:moveTo>
                    <a:lnTo>
                      <a:pt x="0" y="128"/>
                    </a:lnTo>
                    <a:lnTo>
                      <a:pt x="12" y="127"/>
                    </a:lnTo>
                    <a:lnTo>
                      <a:pt x="12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9" name="Freeform 79"/>
              <p:cNvSpPr>
                <a:spLocks/>
              </p:cNvSpPr>
              <p:nvPr/>
            </p:nvSpPr>
            <p:spPr bwMode="auto">
              <a:xfrm>
                <a:off x="4319" y="2595"/>
                <a:ext cx="11" cy="126"/>
              </a:xfrm>
              <a:custGeom>
                <a:avLst/>
                <a:gdLst>
                  <a:gd name="T0" fmla="*/ 0 w 11"/>
                  <a:gd name="T1" fmla="*/ 1 h 126"/>
                  <a:gd name="T2" fmla="*/ 0 w 11"/>
                  <a:gd name="T3" fmla="*/ 125 h 126"/>
                  <a:gd name="T4" fmla="*/ 10 w 11"/>
                  <a:gd name="T5" fmla="*/ 124 h 126"/>
                  <a:gd name="T6" fmla="*/ 10 w 11"/>
                  <a:gd name="T7" fmla="*/ 0 h 126"/>
                  <a:gd name="T8" fmla="*/ 0 w 11"/>
                  <a:gd name="T9" fmla="*/ 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6">
                    <a:moveTo>
                      <a:pt x="0" y="1"/>
                    </a:moveTo>
                    <a:lnTo>
                      <a:pt x="0" y="125"/>
                    </a:lnTo>
                    <a:lnTo>
                      <a:pt x="10" y="124"/>
                    </a:lnTo>
                    <a:lnTo>
                      <a:pt x="10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8" name="Freeform 78"/>
              <p:cNvSpPr>
                <a:spLocks/>
              </p:cNvSpPr>
              <p:nvPr/>
            </p:nvSpPr>
            <p:spPr bwMode="auto">
              <a:xfrm>
                <a:off x="4241" y="2604"/>
                <a:ext cx="10" cy="122"/>
              </a:xfrm>
              <a:custGeom>
                <a:avLst/>
                <a:gdLst>
                  <a:gd name="T0" fmla="*/ 0 w 10"/>
                  <a:gd name="T1" fmla="*/ 1 h 122"/>
                  <a:gd name="T2" fmla="*/ 0 w 10"/>
                  <a:gd name="T3" fmla="*/ 121 h 122"/>
                  <a:gd name="T4" fmla="*/ 9 w 10"/>
                  <a:gd name="T5" fmla="*/ 121 h 122"/>
                  <a:gd name="T6" fmla="*/ 9 w 10"/>
                  <a:gd name="T7" fmla="*/ 0 h 122"/>
                  <a:gd name="T8" fmla="*/ 0 w 10"/>
                  <a:gd name="T9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2">
                    <a:moveTo>
                      <a:pt x="0" y="1"/>
                    </a:moveTo>
                    <a:lnTo>
                      <a:pt x="0" y="121"/>
                    </a:lnTo>
                    <a:lnTo>
                      <a:pt x="9" y="121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7" name="Freeform 77"/>
              <p:cNvSpPr>
                <a:spLocks/>
              </p:cNvSpPr>
              <p:nvPr/>
            </p:nvSpPr>
            <p:spPr bwMode="auto">
              <a:xfrm>
                <a:off x="4162" y="2614"/>
                <a:ext cx="9" cy="130"/>
              </a:xfrm>
              <a:custGeom>
                <a:avLst/>
                <a:gdLst>
                  <a:gd name="T0" fmla="*/ 0 w 9"/>
                  <a:gd name="T1" fmla="*/ 1 h 130"/>
                  <a:gd name="T2" fmla="*/ 0 w 9"/>
                  <a:gd name="T3" fmla="*/ 129 h 130"/>
                  <a:gd name="T4" fmla="*/ 8 w 9"/>
                  <a:gd name="T5" fmla="*/ 128 h 130"/>
                  <a:gd name="T6" fmla="*/ 8 w 9"/>
                  <a:gd name="T7" fmla="*/ 0 h 130"/>
                  <a:gd name="T8" fmla="*/ 0 w 9"/>
                  <a:gd name="T9" fmla="*/ 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30">
                    <a:moveTo>
                      <a:pt x="0" y="1"/>
                    </a:moveTo>
                    <a:lnTo>
                      <a:pt x="0" y="129"/>
                    </a:lnTo>
                    <a:lnTo>
                      <a:pt x="8" y="128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6" name="Freeform 76"/>
              <p:cNvSpPr>
                <a:spLocks/>
              </p:cNvSpPr>
              <p:nvPr/>
            </p:nvSpPr>
            <p:spPr bwMode="auto">
              <a:xfrm>
                <a:off x="4085" y="2624"/>
                <a:ext cx="7" cy="130"/>
              </a:xfrm>
              <a:custGeom>
                <a:avLst/>
                <a:gdLst>
                  <a:gd name="T0" fmla="*/ 0 w 7"/>
                  <a:gd name="T1" fmla="*/ 0 h 130"/>
                  <a:gd name="T2" fmla="*/ 0 w 7"/>
                  <a:gd name="T3" fmla="*/ 129 h 130"/>
                  <a:gd name="T4" fmla="*/ 6 w 7"/>
                  <a:gd name="T5" fmla="*/ 128 h 130"/>
                  <a:gd name="T6" fmla="*/ 6 w 7"/>
                  <a:gd name="T7" fmla="*/ 0 h 130"/>
                  <a:gd name="T8" fmla="*/ 0 w 7"/>
                  <a:gd name="T9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0">
                    <a:moveTo>
                      <a:pt x="0" y="0"/>
                    </a:moveTo>
                    <a:lnTo>
                      <a:pt x="0" y="129"/>
                    </a:lnTo>
                    <a:lnTo>
                      <a:pt x="6" y="128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5" name="Freeform 75"/>
              <p:cNvSpPr>
                <a:spLocks/>
              </p:cNvSpPr>
              <p:nvPr/>
            </p:nvSpPr>
            <p:spPr bwMode="auto">
              <a:xfrm>
                <a:off x="4007" y="2634"/>
                <a:ext cx="7" cy="129"/>
              </a:xfrm>
              <a:custGeom>
                <a:avLst/>
                <a:gdLst>
                  <a:gd name="T0" fmla="*/ 0 w 7"/>
                  <a:gd name="T1" fmla="*/ 1 h 129"/>
                  <a:gd name="T2" fmla="*/ 0 w 7"/>
                  <a:gd name="T3" fmla="*/ 128 h 129"/>
                  <a:gd name="T4" fmla="*/ 6 w 7"/>
                  <a:gd name="T5" fmla="*/ 127 h 129"/>
                  <a:gd name="T6" fmla="*/ 6 w 7"/>
                  <a:gd name="T7" fmla="*/ 0 h 129"/>
                  <a:gd name="T8" fmla="*/ 0 w 7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9">
                    <a:moveTo>
                      <a:pt x="0" y="1"/>
                    </a:moveTo>
                    <a:lnTo>
                      <a:pt x="0" y="128"/>
                    </a:lnTo>
                    <a:lnTo>
                      <a:pt x="6" y="127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4" name="Line 74"/>
              <p:cNvSpPr>
                <a:spLocks noChangeShapeType="1"/>
              </p:cNvSpPr>
              <p:nvPr/>
            </p:nvSpPr>
            <p:spPr bwMode="auto">
              <a:xfrm>
                <a:off x="4456" y="2415"/>
                <a:ext cx="0" cy="3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73" name="Freeform 73"/>
              <p:cNvSpPr>
                <a:spLocks/>
              </p:cNvSpPr>
              <p:nvPr/>
            </p:nvSpPr>
            <p:spPr bwMode="auto">
              <a:xfrm>
                <a:off x="4247" y="2732"/>
                <a:ext cx="250" cy="182"/>
              </a:xfrm>
              <a:custGeom>
                <a:avLst/>
                <a:gdLst>
                  <a:gd name="T0" fmla="*/ 49 w 250"/>
                  <a:gd name="T1" fmla="*/ 162 h 182"/>
                  <a:gd name="T2" fmla="*/ 36 w 250"/>
                  <a:gd name="T3" fmla="*/ 155 h 182"/>
                  <a:gd name="T4" fmla="*/ 29 w 250"/>
                  <a:gd name="T5" fmla="*/ 148 h 182"/>
                  <a:gd name="T6" fmla="*/ 23 w 250"/>
                  <a:gd name="T7" fmla="*/ 136 h 182"/>
                  <a:gd name="T8" fmla="*/ 13 w 250"/>
                  <a:gd name="T9" fmla="*/ 128 h 182"/>
                  <a:gd name="T10" fmla="*/ 4 w 250"/>
                  <a:gd name="T11" fmla="*/ 120 h 182"/>
                  <a:gd name="T12" fmla="*/ 3 w 250"/>
                  <a:gd name="T13" fmla="*/ 85 h 182"/>
                  <a:gd name="T14" fmla="*/ 1 w 250"/>
                  <a:gd name="T15" fmla="*/ 74 h 182"/>
                  <a:gd name="T16" fmla="*/ 19 w 250"/>
                  <a:gd name="T17" fmla="*/ 71 h 182"/>
                  <a:gd name="T18" fmla="*/ 21 w 250"/>
                  <a:gd name="T19" fmla="*/ 65 h 182"/>
                  <a:gd name="T20" fmla="*/ 19 w 250"/>
                  <a:gd name="T21" fmla="*/ 55 h 182"/>
                  <a:gd name="T22" fmla="*/ 11 w 250"/>
                  <a:gd name="T23" fmla="*/ 47 h 182"/>
                  <a:gd name="T24" fmla="*/ 28 w 250"/>
                  <a:gd name="T25" fmla="*/ 41 h 182"/>
                  <a:gd name="T26" fmla="*/ 39 w 250"/>
                  <a:gd name="T27" fmla="*/ 43 h 182"/>
                  <a:gd name="T28" fmla="*/ 49 w 250"/>
                  <a:gd name="T29" fmla="*/ 49 h 182"/>
                  <a:gd name="T30" fmla="*/ 63 w 250"/>
                  <a:gd name="T31" fmla="*/ 52 h 182"/>
                  <a:gd name="T32" fmla="*/ 67 w 250"/>
                  <a:gd name="T33" fmla="*/ 41 h 182"/>
                  <a:gd name="T34" fmla="*/ 80 w 250"/>
                  <a:gd name="T35" fmla="*/ 36 h 182"/>
                  <a:gd name="T36" fmla="*/ 91 w 250"/>
                  <a:gd name="T37" fmla="*/ 31 h 182"/>
                  <a:gd name="T38" fmla="*/ 94 w 250"/>
                  <a:gd name="T39" fmla="*/ 14 h 182"/>
                  <a:gd name="T40" fmla="*/ 101 w 250"/>
                  <a:gd name="T41" fmla="*/ 11 h 182"/>
                  <a:gd name="T42" fmla="*/ 106 w 250"/>
                  <a:gd name="T43" fmla="*/ 1 h 182"/>
                  <a:gd name="T44" fmla="*/ 113 w 250"/>
                  <a:gd name="T45" fmla="*/ 8 h 182"/>
                  <a:gd name="T46" fmla="*/ 119 w 250"/>
                  <a:gd name="T47" fmla="*/ 20 h 182"/>
                  <a:gd name="T48" fmla="*/ 121 w 250"/>
                  <a:gd name="T49" fmla="*/ 33 h 182"/>
                  <a:gd name="T50" fmla="*/ 125 w 250"/>
                  <a:gd name="T51" fmla="*/ 40 h 182"/>
                  <a:gd name="T52" fmla="*/ 132 w 250"/>
                  <a:gd name="T53" fmla="*/ 42 h 182"/>
                  <a:gd name="T54" fmla="*/ 137 w 250"/>
                  <a:gd name="T55" fmla="*/ 55 h 182"/>
                  <a:gd name="T56" fmla="*/ 146 w 250"/>
                  <a:gd name="T57" fmla="*/ 56 h 182"/>
                  <a:gd name="T58" fmla="*/ 151 w 250"/>
                  <a:gd name="T59" fmla="*/ 47 h 182"/>
                  <a:gd name="T60" fmla="*/ 158 w 250"/>
                  <a:gd name="T61" fmla="*/ 40 h 182"/>
                  <a:gd name="T62" fmla="*/ 165 w 250"/>
                  <a:gd name="T63" fmla="*/ 36 h 182"/>
                  <a:gd name="T64" fmla="*/ 175 w 250"/>
                  <a:gd name="T65" fmla="*/ 31 h 182"/>
                  <a:gd name="T66" fmla="*/ 185 w 250"/>
                  <a:gd name="T67" fmla="*/ 24 h 182"/>
                  <a:gd name="T68" fmla="*/ 195 w 250"/>
                  <a:gd name="T69" fmla="*/ 22 h 182"/>
                  <a:gd name="T70" fmla="*/ 205 w 250"/>
                  <a:gd name="T71" fmla="*/ 31 h 182"/>
                  <a:gd name="T72" fmla="*/ 209 w 250"/>
                  <a:gd name="T73" fmla="*/ 36 h 182"/>
                  <a:gd name="T74" fmla="*/ 215 w 250"/>
                  <a:gd name="T75" fmla="*/ 42 h 182"/>
                  <a:gd name="T76" fmla="*/ 235 w 250"/>
                  <a:gd name="T77" fmla="*/ 47 h 182"/>
                  <a:gd name="T78" fmla="*/ 234 w 250"/>
                  <a:gd name="T79" fmla="*/ 55 h 182"/>
                  <a:gd name="T80" fmla="*/ 235 w 250"/>
                  <a:gd name="T81" fmla="*/ 61 h 182"/>
                  <a:gd name="T82" fmla="*/ 239 w 250"/>
                  <a:gd name="T83" fmla="*/ 72 h 182"/>
                  <a:gd name="T84" fmla="*/ 243 w 250"/>
                  <a:gd name="T85" fmla="*/ 81 h 182"/>
                  <a:gd name="T86" fmla="*/ 249 w 250"/>
                  <a:gd name="T87" fmla="*/ 88 h 182"/>
                  <a:gd name="T88" fmla="*/ 240 w 250"/>
                  <a:gd name="T89" fmla="*/ 95 h 182"/>
                  <a:gd name="T90" fmla="*/ 233 w 250"/>
                  <a:gd name="T91" fmla="*/ 103 h 182"/>
                  <a:gd name="T92" fmla="*/ 234 w 250"/>
                  <a:gd name="T93" fmla="*/ 116 h 182"/>
                  <a:gd name="T94" fmla="*/ 225 w 250"/>
                  <a:gd name="T95" fmla="*/ 127 h 182"/>
                  <a:gd name="T96" fmla="*/ 225 w 250"/>
                  <a:gd name="T97" fmla="*/ 134 h 182"/>
                  <a:gd name="T98" fmla="*/ 240 w 250"/>
                  <a:gd name="T99" fmla="*/ 138 h 182"/>
                  <a:gd name="T100" fmla="*/ 243 w 250"/>
                  <a:gd name="T101" fmla="*/ 146 h 182"/>
                  <a:gd name="T102" fmla="*/ 239 w 250"/>
                  <a:gd name="T103" fmla="*/ 181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50" h="182">
                    <a:moveTo>
                      <a:pt x="52" y="166"/>
                    </a:moveTo>
                    <a:lnTo>
                      <a:pt x="49" y="162"/>
                    </a:lnTo>
                    <a:lnTo>
                      <a:pt x="42" y="159"/>
                    </a:lnTo>
                    <a:lnTo>
                      <a:pt x="36" y="155"/>
                    </a:lnTo>
                    <a:lnTo>
                      <a:pt x="35" y="149"/>
                    </a:lnTo>
                    <a:lnTo>
                      <a:pt x="29" y="148"/>
                    </a:lnTo>
                    <a:lnTo>
                      <a:pt x="24" y="143"/>
                    </a:lnTo>
                    <a:lnTo>
                      <a:pt x="23" y="136"/>
                    </a:lnTo>
                    <a:lnTo>
                      <a:pt x="21" y="130"/>
                    </a:lnTo>
                    <a:lnTo>
                      <a:pt x="13" y="128"/>
                    </a:lnTo>
                    <a:lnTo>
                      <a:pt x="9" y="123"/>
                    </a:lnTo>
                    <a:lnTo>
                      <a:pt x="4" y="120"/>
                    </a:lnTo>
                    <a:lnTo>
                      <a:pt x="0" y="115"/>
                    </a:lnTo>
                    <a:lnTo>
                      <a:pt x="3" y="85"/>
                    </a:lnTo>
                    <a:lnTo>
                      <a:pt x="1" y="80"/>
                    </a:lnTo>
                    <a:lnTo>
                      <a:pt x="1" y="74"/>
                    </a:lnTo>
                    <a:lnTo>
                      <a:pt x="6" y="72"/>
                    </a:lnTo>
                    <a:lnTo>
                      <a:pt x="19" y="71"/>
                    </a:lnTo>
                    <a:lnTo>
                      <a:pt x="26" y="68"/>
                    </a:lnTo>
                    <a:lnTo>
                      <a:pt x="21" y="65"/>
                    </a:lnTo>
                    <a:lnTo>
                      <a:pt x="18" y="60"/>
                    </a:lnTo>
                    <a:lnTo>
                      <a:pt x="19" y="55"/>
                    </a:lnTo>
                    <a:lnTo>
                      <a:pt x="13" y="52"/>
                    </a:lnTo>
                    <a:lnTo>
                      <a:pt x="11" y="47"/>
                    </a:lnTo>
                    <a:lnTo>
                      <a:pt x="16" y="43"/>
                    </a:lnTo>
                    <a:lnTo>
                      <a:pt x="28" y="41"/>
                    </a:lnTo>
                    <a:lnTo>
                      <a:pt x="34" y="39"/>
                    </a:lnTo>
                    <a:lnTo>
                      <a:pt x="39" y="43"/>
                    </a:lnTo>
                    <a:lnTo>
                      <a:pt x="45" y="45"/>
                    </a:lnTo>
                    <a:lnTo>
                      <a:pt x="49" y="49"/>
                    </a:lnTo>
                    <a:lnTo>
                      <a:pt x="57" y="49"/>
                    </a:lnTo>
                    <a:lnTo>
                      <a:pt x="63" y="52"/>
                    </a:lnTo>
                    <a:lnTo>
                      <a:pt x="67" y="48"/>
                    </a:lnTo>
                    <a:lnTo>
                      <a:pt x="67" y="41"/>
                    </a:lnTo>
                    <a:lnTo>
                      <a:pt x="74" y="40"/>
                    </a:lnTo>
                    <a:lnTo>
                      <a:pt x="80" y="36"/>
                    </a:lnTo>
                    <a:lnTo>
                      <a:pt x="87" y="35"/>
                    </a:lnTo>
                    <a:lnTo>
                      <a:pt x="91" y="31"/>
                    </a:lnTo>
                    <a:lnTo>
                      <a:pt x="91" y="19"/>
                    </a:lnTo>
                    <a:lnTo>
                      <a:pt x="94" y="14"/>
                    </a:lnTo>
                    <a:lnTo>
                      <a:pt x="98" y="16"/>
                    </a:lnTo>
                    <a:lnTo>
                      <a:pt x="101" y="11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7"/>
                    </a:lnTo>
                    <a:lnTo>
                      <a:pt x="113" y="8"/>
                    </a:lnTo>
                    <a:lnTo>
                      <a:pt x="114" y="15"/>
                    </a:lnTo>
                    <a:lnTo>
                      <a:pt x="119" y="20"/>
                    </a:lnTo>
                    <a:lnTo>
                      <a:pt x="121" y="27"/>
                    </a:lnTo>
                    <a:lnTo>
                      <a:pt x="121" y="33"/>
                    </a:lnTo>
                    <a:lnTo>
                      <a:pt x="117" y="40"/>
                    </a:lnTo>
                    <a:lnTo>
                      <a:pt x="125" y="40"/>
                    </a:lnTo>
                    <a:lnTo>
                      <a:pt x="131" y="38"/>
                    </a:lnTo>
                    <a:lnTo>
                      <a:pt x="132" y="42"/>
                    </a:lnTo>
                    <a:lnTo>
                      <a:pt x="131" y="52"/>
                    </a:lnTo>
                    <a:lnTo>
                      <a:pt x="137" y="55"/>
                    </a:lnTo>
                    <a:lnTo>
                      <a:pt x="142" y="54"/>
                    </a:lnTo>
                    <a:lnTo>
                      <a:pt x="146" y="56"/>
                    </a:lnTo>
                    <a:lnTo>
                      <a:pt x="147" y="52"/>
                    </a:lnTo>
                    <a:lnTo>
                      <a:pt x="151" y="47"/>
                    </a:lnTo>
                    <a:lnTo>
                      <a:pt x="155" y="45"/>
                    </a:lnTo>
                    <a:lnTo>
                      <a:pt x="158" y="40"/>
                    </a:lnTo>
                    <a:lnTo>
                      <a:pt x="161" y="36"/>
                    </a:lnTo>
                    <a:lnTo>
                      <a:pt x="165" y="36"/>
                    </a:lnTo>
                    <a:lnTo>
                      <a:pt x="171" y="34"/>
                    </a:lnTo>
                    <a:lnTo>
                      <a:pt x="175" y="31"/>
                    </a:lnTo>
                    <a:lnTo>
                      <a:pt x="179" y="25"/>
                    </a:lnTo>
                    <a:lnTo>
                      <a:pt x="185" y="24"/>
                    </a:lnTo>
                    <a:lnTo>
                      <a:pt x="191" y="19"/>
                    </a:lnTo>
                    <a:lnTo>
                      <a:pt x="195" y="22"/>
                    </a:lnTo>
                    <a:lnTo>
                      <a:pt x="201" y="24"/>
                    </a:lnTo>
                    <a:lnTo>
                      <a:pt x="205" y="31"/>
                    </a:lnTo>
                    <a:lnTo>
                      <a:pt x="205" y="39"/>
                    </a:lnTo>
                    <a:lnTo>
                      <a:pt x="209" y="36"/>
                    </a:lnTo>
                    <a:lnTo>
                      <a:pt x="210" y="41"/>
                    </a:lnTo>
                    <a:lnTo>
                      <a:pt x="215" y="42"/>
                    </a:lnTo>
                    <a:lnTo>
                      <a:pt x="223" y="46"/>
                    </a:lnTo>
                    <a:lnTo>
                      <a:pt x="235" y="47"/>
                    </a:lnTo>
                    <a:lnTo>
                      <a:pt x="239" y="52"/>
                    </a:lnTo>
                    <a:lnTo>
                      <a:pt x="234" y="55"/>
                    </a:lnTo>
                    <a:lnTo>
                      <a:pt x="239" y="59"/>
                    </a:lnTo>
                    <a:lnTo>
                      <a:pt x="235" y="61"/>
                    </a:lnTo>
                    <a:lnTo>
                      <a:pt x="239" y="66"/>
                    </a:lnTo>
                    <a:lnTo>
                      <a:pt x="239" y="72"/>
                    </a:lnTo>
                    <a:lnTo>
                      <a:pt x="238" y="78"/>
                    </a:lnTo>
                    <a:lnTo>
                      <a:pt x="243" y="81"/>
                    </a:lnTo>
                    <a:lnTo>
                      <a:pt x="248" y="82"/>
                    </a:lnTo>
                    <a:lnTo>
                      <a:pt x="249" y="88"/>
                    </a:lnTo>
                    <a:lnTo>
                      <a:pt x="245" y="94"/>
                    </a:lnTo>
                    <a:lnTo>
                      <a:pt x="240" y="95"/>
                    </a:lnTo>
                    <a:lnTo>
                      <a:pt x="239" y="100"/>
                    </a:lnTo>
                    <a:lnTo>
                      <a:pt x="233" y="103"/>
                    </a:lnTo>
                    <a:lnTo>
                      <a:pt x="233" y="110"/>
                    </a:lnTo>
                    <a:lnTo>
                      <a:pt x="234" y="116"/>
                    </a:lnTo>
                    <a:lnTo>
                      <a:pt x="229" y="120"/>
                    </a:lnTo>
                    <a:lnTo>
                      <a:pt x="225" y="127"/>
                    </a:lnTo>
                    <a:lnTo>
                      <a:pt x="220" y="129"/>
                    </a:lnTo>
                    <a:lnTo>
                      <a:pt x="225" y="134"/>
                    </a:lnTo>
                    <a:lnTo>
                      <a:pt x="234" y="136"/>
                    </a:lnTo>
                    <a:lnTo>
                      <a:pt x="240" y="138"/>
                    </a:lnTo>
                    <a:lnTo>
                      <a:pt x="244" y="141"/>
                    </a:lnTo>
                    <a:lnTo>
                      <a:pt x="243" y="146"/>
                    </a:lnTo>
                    <a:lnTo>
                      <a:pt x="236" y="152"/>
                    </a:lnTo>
                    <a:lnTo>
                      <a:pt x="239" y="181"/>
                    </a:lnTo>
                    <a:lnTo>
                      <a:pt x="52" y="166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2" name="Freeform 72"/>
              <p:cNvSpPr>
                <a:spLocks/>
              </p:cNvSpPr>
              <p:nvPr/>
            </p:nvSpPr>
            <p:spPr bwMode="auto">
              <a:xfrm>
                <a:off x="3942" y="2646"/>
                <a:ext cx="314" cy="277"/>
              </a:xfrm>
              <a:custGeom>
                <a:avLst/>
                <a:gdLst>
                  <a:gd name="T0" fmla="*/ 48 w 314"/>
                  <a:gd name="T1" fmla="*/ 248 h 277"/>
                  <a:gd name="T2" fmla="*/ 48 w 314"/>
                  <a:gd name="T3" fmla="*/ 237 h 277"/>
                  <a:gd name="T4" fmla="*/ 33 w 314"/>
                  <a:gd name="T5" fmla="*/ 229 h 277"/>
                  <a:gd name="T6" fmla="*/ 26 w 314"/>
                  <a:gd name="T7" fmla="*/ 206 h 277"/>
                  <a:gd name="T8" fmla="*/ 18 w 314"/>
                  <a:gd name="T9" fmla="*/ 193 h 277"/>
                  <a:gd name="T10" fmla="*/ 11 w 314"/>
                  <a:gd name="T11" fmla="*/ 176 h 277"/>
                  <a:gd name="T12" fmla="*/ 19 w 314"/>
                  <a:gd name="T13" fmla="*/ 160 h 277"/>
                  <a:gd name="T14" fmla="*/ 0 w 314"/>
                  <a:gd name="T15" fmla="*/ 152 h 277"/>
                  <a:gd name="T16" fmla="*/ 18 w 314"/>
                  <a:gd name="T17" fmla="*/ 141 h 277"/>
                  <a:gd name="T18" fmla="*/ 35 w 314"/>
                  <a:gd name="T19" fmla="*/ 128 h 277"/>
                  <a:gd name="T20" fmla="*/ 31 w 314"/>
                  <a:gd name="T21" fmla="*/ 109 h 277"/>
                  <a:gd name="T22" fmla="*/ 35 w 314"/>
                  <a:gd name="T23" fmla="*/ 83 h 277"/>
                  <a:gd name="T24" fmla="*/ 52 w 314"/>
                  <a:gd name="T25" fmla="*/ 70 h 277"/>
                  <a:gd name="T26" fmla="*/ 53 w 314"/>
                  <a:gd name="T27" fmla="*/ 53 h 277"/>
                  <a:gd name="T28" fmla="*/ 72 w 314"/>
                  <a:gd name="T29" fmla="*/ 63 h 277"/>
                  <a:gd name="T30" fmla="*/ 79 w 314"/>
                  <a:gd name="T31" fmla="*/ 52 h 277"/>
                  <a:gd name="T32" fmla="*/ 96 w 314"/>
                  <a:gd name="T33" fmla="*/ 42 h 277"/>
                  <a:gd name="T34" fmla="*/ 87 w 314"/>
                  <a:gd name="T35" fmla="*/ 27 h 277"/>
                  <a:gd name="T36" fmla="*/ 108 w 314"/>
                  <a:gd name="T37" fmla="*/ 20 h 277"/>
                  <a:gd name="T38" fmla="*/ 128 w 314"/>
                  <a:gd name="T39" fmla="*/ 22 h 277"/>
                  <a:gd name="T40" fmla="*/ 143 w 314"/>
                  <a:gd name="T41" fmla="*/ 11 h 277"/>
                  <a:gd name="T42" fmla="*/ 160 w 314"/>
                  <a:gd name="T43" fmla="*/ 1 h 277"/>
                  <a:gd name="T44" fmla="*/ 176 w 314"/>
                  <a:gd name="T45" fmla="*/ 11 h 277"/>
                  <a:gd name="T46" fmla="*/ 186 w 314"/>
                  <a:gd name="T47" fmla="*/ 29 h 277"/>
                  <a:gd name="T48" fmla="*/ 197 w 314"/>
                  <a:gd name="T49" fmla="*/ 39 h 277"/>
                  <a:gd name="T50" fmla="*/ 194 w 314"/>
                  <a:gd name="T51" fmla="*/ 54 h 277"/>
                  <a:gd name="T52" fmla="*/ 211 w 314"/>
                  <a:gd name="T53" fmla="*/ 58 h 277"/>
                  <a:gd name="T54" fmla="*/ 224 w 314"/>
                  <a:gd name="T55" fmla="*/ 58 h 277"/>
                  <a:gd name="T56" fmla="*/ 240 w 314"/>
                  <a:gd name="T57" fmla="*/ 54 h 277"/>
                  <a:gd name="T58" fmla="*/ 256 w 314"/>
                  <a:gd name="T59" fmla="*/ 58 h 277"/>
                  <a:gd name="T60" fmla="*/ 259 w 314"/>
                  <a:gd name="T61" fmla="*/ 74 h 277"/>
                  <a:gd name="T62" fmla="*/ 244 w 314"/>
                  <a:gd name="T63" fmla="*/ 85 h 277"/>
                  <a:gd name="T64" fmla="*/ 254 w 314"/>
                  <a:gd name="T65" fmla="*/ 93 h 277"/>
                  <a:gd name="T66" fmla="*/ 272 w 314"/>
                  <a:gd name="T67" fmla="*/ 100 h 277"/>
                  <a:gd name="T68" fmla="*/ 282 w 314"/>
                  <a:gd name="T69" fmla="*/ 113 h 277"/>
                  <a:gd name="T70" fmla="*/ 299 w 314"/>
                  <a:gd name="T71" fmla="*/ 123 h 277"/>
                  <a:gd name="T72" fmla="*/ 288 w 314"/>
                  <a:gd name="T73" fmla="*/ 129 h 277"/>
                  <a:gd name="T74" fmla="*/ 272 w 314"/>
                  <a:gd name="T75" fmla="*/ 141 h 277"/>
                  <a:gd name="T76" fmla="*/ 274 w 314"/>
                  <a:gd name="T77" fmla="*/ 152 h 277"/>
                  <a:gd name="T78" fmla="*/ 294 w 314"/>
                  <a:gd name="T79" fmla="*/ 161 h 277"/>
                  <a:gd name="T80" fmla="*/ 310 w 314"/>
                  <a:gd name="T81" fmla="*/ 173 h 277"/>
                  <a:gd name="T82" fmla="*/ 310 w 314"/>
                  <a:gd name="T83" fmla="*/ 190 h 277"/>
                  <a:gd name="T84" fmla="*/ 304 w 314"/>
                  <a:gd name="T85" fmla="*/ 206 h 277"/>
                  <a:gd name="T86" fmla="*/ 282 w 314"/>
                  <a:gd name="T87" fmla="*/ 216 h 277"/>
                  <a:gd name="T88" fmla="*/ 264 w 314"/>
                  <a:gd name="T89" fmla="*/ 231 h 277"/>
                  <a:gd name="T90" fmla="*/ 250 w 314"/>
                  <a:gd name="T91" fmla="*/ 25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14" h="277">
                    <a:moveTo>
                      <a:pt x="52" y="254"/>
                    </a:moveTo>
                    <a:lnTo>
                      <a:pt x="55" y="250"/>
                    </a:lnTo>
                    <a:lnTo>
                      <a:pt x="48" y="248"/>
                    </a:lnTo>
                    <a:lnTo>
                      <a:pt x="49" y="242"/>
                    </a:lnTo>
                    <a:lnTo>
                      <a:pt x="55" y="241"/>
                    </a:lnTo>
                    <a:lnTo>
                      <a:pt x="48" y="237"/>
                    </a:lnTo>
                    <a:lnTo>
                      <a:pt x="41" y="238"/>
                    </a:lnTo>
                    <a:lnTo>
                      <a:pt x="38" y="234"/>
                    </a:lnTo>
                    <a:lnTo>
                      <a:pt x="33" y="229"/>
                    </a:lnTo>
                    <a:lnTo>
                      <a:pt x="31" y="218"/>
                    </a:lnTo>
                    <a:lnTo>
                      <a:pt x="28" y="213"/>
                    </a:lnTo>
                    <a:lnTo>
                      <a:pt x="26" y="206"/>
                    </a:lnTo>
                    <a:lnTo>
                      <a:pt x="18" y="204"/>
                    </a:lnTo>
                    <a:lnTo>
                      <a:pt x="15" y="198"/>
                    </a:lnTo>
                    <a:lnTo>
                      <a:pt x="18" y="193"/>
                    </a:lnTo>
                    <a:lnTo>
                      <a:pt x="18" y="187"/>
                    </a:lnTo>
                    <a:lnTo>
                      <a:pt x="11" y="183"/>
                    </a:lnTo>
                    <a:lnTo>
                      <a:pt x="11" y="176"/>
                    </a:lnTo>
                    <a:lnTo>
                      <a:pt x="15" y="170"/>
                    </a:lnTo>
                    <a:lnTo>
                      <a:pt x="15" y="163"/>
                    </a:lnTo>
                    <a:lnTo>
                      <a:pt x="19" y="160"/>
                    </a:lnTo>
                    <a:lnTo>
                      <a:pt x="15" y="157"/>
                    </a:lnTo>
                    <a:lnTo>
                      <a:pt x="3" y="155"/>
                    </a:lnTo>
                    <a:lnTo>
                      <a:pt x="0" y="152"/>
                    </a:lnTo>
                    <a:lnTo>
                      <a:pt x="4" y="144"/>
                    </a:lnTo>
                    <a:lnTo>
                      <a:pt x="11" y="144"/>
                    </a:lnTo>
                    <a:lnTo>
                      <a:pt x="18" y="141"/>
                    </a:lnTo>
                    <a:lnTo>
                      <a:pt x="26" y="140"/>
                    </a:lnTo>
                    <a:lnTo>
                      <a:pt x="33" y="135"/>
                    </a:lnTo>
                    <a:lnTo>
                      <a:pt x="35" y="128"/>
                    </a:lnTo>
                    <a:lnTo>
                      <a:pt x="35" y="122"/>
                    </a:lnTo>
                    <a:lnTo>
                      <a:pt x="31" y="116"/>
                    </a:lnTo>
                    <a:lnTo>
                      <a:pt x="31" y="109"/>
                    </a:lnTo>
                    <a:lnTo>
                      <a:pt x="36" y="106"/>
                    </a:lnTo>
                    <a:lnTo>
                      <a:pt x="34" y="94"/>
                    </a:lnTo>
                    <a:lnTo>
                      <a:pt x="35" y="83"/>
                    </a:lnTo>
                    <a:lnTo>
                      <a:pt x="39" y="79"/>
                    </a:lnTo>
                    <a:lnTo>
                      <a:pt x="49" y="76"/>
                    </a:lnTo>
                    <a:lnTo>
                      <a:pt x="52" y="70"/>
                    </a:lnTo>
                    <a:lnTo>
                      <a:pt x="48" y="65"/>
                    </a:lnTo>
                    <a:lnTo>
                      <a:pt x="48" y="58"/>
                    </a:lnTo>
                    <a:lnTo>
                      <a:pt x="53" y="53"/>
                    </a:lnTo>
                    <a:lnTo>
                      <a:pt x="62" y="52"/>
                    </a:lnTo>
                    <a:lnTo>
                      <a:pt x="65" y="58"/>
                    </a:lnTo>
                    <a:lnTo>
                      <a:pt x="72" y="63"/>
                    </a:lnTo>
                    <a:lnTo>
                      <a:pt x="78" y="63"/>
                    </a:lnTo>
                    <a:lnTo>
                      <a:pt x="82" y="58"/>
                    </a:lnTo>
                    <a:lnTo>
                      <a:pt x="79" y="52"/>
                    </a:lnTo>
                    <a:lnTo>
                      <a:pt x="85" y="48"/>
                    </a:lnTo>
                    <a:lnTo>
                      <a:pt x="92" y="47"/>
                    </a:lnTo>
                    <a:lnTo>
                      <a:pt x="96" y="42"/>
                    </a:lnTo>
                    <a:lnTo>
                      <a:pt x="92" y="35"/>
                    </a:lnTo>
                    <a:lnTo>
                      <a:pt x="85" y="33"/>
                    </a:lnTo>
                    <a:lnTo>
                      <a:pt x="87" y="27"/>
                    </a:lnTo>
                    <a:lnTo>
                      <a:pt x="92" y="26"/>
                    </a:lnTo>
                    <a:lnTo>
                      <a:pt x="97" y="20"/>
                    </a:lnTo>
                    <a:lnTo>
                      <a:pt x="108" y="20"/>
                    </a:lnTo>
                    <a:lnTo>
                      <a:pt x="116" y="18"/>
                    </a:lnTo>
                    <a:lnTo>
                      <a:pt x="123" y="20"/>
                    </a:lnTo>
                    <a:lnTo>
                      <a:pt x="128" y="22"/>
                    </a:lnTo>
                    <a:lnTo>
                      <a:pt x="136" y="21"/>
                    </a:lnTo>
                    <a:lnTo>
                      <a:pt x="140" y="16"/>
                    </a:lnTo>
                    <a:lnTo>
                      <a:pt x="143" y="11"/>
                    </a:lnTo>
                    <a:lnTo>
                      <a:pt x="150" y="7"/>
                    </a:lnTo>
                    <a:lnTo>
                      <a:pt x="156" y="7"/>
                    </a:lnTo>
                    <a:lnTo>
                      <a:pt x="160" y="1"/>
                    </a:lnTo>
                    <a:lnTo>
                      <a:pt x="166" y="0"/>
                    </a:lnTo>
                    <a:lnTo>
                      <a:pt x="170" y="7"/>
                    </a:lnTo>
                    <a:lnTo>
                      <a:pt x="176" y="11"/>
                    </a:lnTo>
                    <a:lnTo>
                      <a:pt x="176" y="22"/>
                    </a:lnTo>
                    <a:lnTo>
                      <a:pt x="175" y="27"/>
                    </a:lnTo>
                    <a:lnTo>
                      <a:pt x="186" y="29"/>
                    </a:lnTo>
                    <a:lnTo>
                      <a:pt x="194" y="32"/>
                    </a:lnTo>
                    <a:lnTo>
                      <a:pt x="199" y="34"/>
                    </a:lnTo>
                    <a:lnTo>
                      <a:pt x="197" y="39"/>
                    </a:lnTo>
                    <a:lnTo>
                      <a:pt x="197" y="45"/>
                    </a:lnTo>
                    <a:lnTo>
                      <a:pt x="194" y="48"/>
                    </a:lnTo>
                    <a:lnTo>
                      <a:pt x="194" y="54"/>
                    </a:lnTo>
                    <a:lnTo>
                      <a:pt x="200" y="55"/>
                    </a:lnTo>
                    <a:lnTo>
                      <a:pt x="206" y="53"/>
                    </a:lnTo>
                    <a:lnTo>
                      <a:pt x="211" y="58"/>
                    </a:lnTo>
                    <a:lnTo>
                      <a:pt x="216" y="55"/>
                    </a:lnTo>
                    <a:lnTo>
                      <a:pt x="222" y="54"/>
                    </a:lnTo>
                    <a:lnTo>
                      <a:pt x="224" y="58"/>
                    </a:lnTo>
                    <a:lnTo>
                      <a:pt x="230" y="52"/>
                    </a:lnTo>
                    <a:lnTo>
                      <a:pt x="236" y="51"/>
                    </a:lnTo>
                    <a:lnTo>
                      <a:pt x="240" y="54"/>
                    </a:lnTo>
                    <a:lnTo>
                      <a:pt x="246" y="55"/>
                    </a:lnTo>
                    <a:lnTo>
                      <a:pt x="254" y="53"/>
                    </a:lnTo>
                    <a:lnTo>
                      <a:pt x="256" y="58"/>
                    </a:lnTo>
                    <a:lnTo>
                      <a:pt x="256" y="65"/>
                    </a:lnTo>
                    <a:lnTo>
                      <a:pt x="254" y="69"/>
                    </a:lnTo>
                    <a:lnTo>
                      <a:pt x="259" y="74"/>
                    </a:lnTo>
                    <a:lnTo>
                      <a:pt x="256" y="81"/>
                    </a:lnTo>
                    <a:lnTo>
                      <a:pt x="250" y="83"/>
                    </a:lnTo>
                    <a:lnTo>
                      <a:pt x="244" y="85"/>
                    </a:lnTo>
                    <a:lnTo>
                      <a:pt x="241" y="90"/>
                    </a:lnTo>
                    <a:lnTo>
                      <a:pt x="246" y="93"/>
                    </a:lnTo>
                    <a:lnTo>
                      <a:pt x="254" y="93"/>
                    </a:lnTo>
                    <a:lnTo>
                      <a:pt x="261" y="95"/>
                    </a:lnTo>
                    <a:lnTo>
                      <a:pt x="265" y="99"/>
                    </a:lnTo>
                    <a:lnTo>
                      <a:pt x="272" y="100"/>
                    </a:lnTo>
                    <a:lnTo>
                      <a:pt x="272" y="105"/>
                    </a:lnTo>
                    <a:lnTo>
                      <a:pt x="277" y="107"/>
                    </a:lnTo>
                    <a:lnTo>
                      <a:pt x="282" y="113"/>
                    </a:lnTo>
                    <a:lnTo>
                      <a:pt x="288" y="116"/>
                    </a:lnTo>
                    <a:lnTo>
                      <a:pt x="295" y="119"/>
                    </a:lnTo>
                    <a:lnTo>
                      <a:pt x="299" y="123"/>
                    </a:lnTo>
                    <a:lnTo>
                      <a:pt x="299" y="129"/>
                    </a:lnTo>
                    <a:lnTo>
                      <a:pt x="294" y="132"/>
                    </a:lnTo>
                    <a:lnTo>
                      <a:pt x="288" y="129"/>
                    </a:lnTo>
                    <a:lnTo>
                      <a:pt x="284" y="135"/>
                    </a:lnTo>
                    <a:lnTo>
                      <a:pt x="279" y="140"/>
                    </a:lnTo>
                    <a:lnTo>
                      <a:pt x="272" y="141"/>
                    </a:lnTo>
                    <a:lnTo>
                      <a:pt x="265" y="141"/>
                    </a:lnTo>
                    <a:lnTo>
                      <a:pt x="272" y="144"/>
                    </a:lnTo>
                    <a:lnTo>
                      <a:pt x="274" y="152"/>
                    </a:lnTo>
                    <a:lnTo>
                      <a:pt x="282" y="156"/>
                    </a:lnTo>
                    <a:lnTo>
                      <a:pt x="289" y="159"/>
                    </a:lnTo>
                    <a:lnTo>
                      <a:pt x="294" y="161"/>
                    </a:lnTo>
                    <a:lnTo>
                      <a:pt x="298" y="167"/>
                    </a:lnTo>
                    <a:lnTo>
                      <a:pt x="304" y="168"/>
                    </a:lnTo>
                    <a:lnTo>
                      <a:pt x="310" y="173"/>
                    </a:lnTo>
                    <a:lnTo>
                      <a:pt x="313" y="177"/>
                    </a:lnTo>
                    <a:lnTo>
                      <a:pt x="309" y="183"/>
                    </a:lnTo>
                    <a:lnTo>
                      <a:pt x="310" y="190"/>
                    </a:lnTo>
                    <a:lnTo>
                      <a:pt x="309" y="196"/>
                    </a:lnTo>
                    <a:lnTo>
                      <a:pt x="305" y="201"/>
                    </a:lnTo>
                    <a:lnTo>
                      <a:pt x="304" y="206"/>
                    </a:lnTo>
                    <a:lnTo>
                      <a:pt x="299" y="211"/>
                    </a:lnTo>
                    <a:lnTo>
                      <a:pt x="288" y="213"/>
                    </a:lnTo>
                    <a:lnTo>
                      <a:pt x="282" y="216"/>
                    </a:lnTo>
                    <a:lnTo>
                      <a:pt x="278" y="223"/>
                    </a:lnTo>
                    <a:lnTo>
                      <a:pt x="273" y="227"/>
                    </a:lnTo>
                    <a:lnTo>
                      <a:pt x="264" y="231"/>
                    </a:lnTo>
                    <a:lnTo>
                      <a:pt x="259" y="238"/>
                    </a:lnTo>
                    <a:lnTo>
                      <a:pt x="256" y="247"/>
                    </a:lnTo>
                    <a:lnTo>
                      <a:pt x="250" y="250"/>
                    </a:lnTo>
                    <a:lnTo>
                      <a:pt x="236" y="276"/>
                    </a:lnTo>
                    <a:lnTo>
                      <a:pt x="52" y="25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1" name="Freeform 71"/>
              <p:cNvSpPr>
                <a:spLocks/>
              </p:cNvSpPr>
              <p:nvPr/>
            </p:nvSpPr>
            <p:spPr bwMode="auto">
              <a:xfrm>
                <a:off x="3901" y="2887"/>
                <a:ext cx="728" cy="53"/>
              </a:xfrm>
              <a:custGeom>
                <a:avLst/>
                <a:gdLst>
                  <a:gd name="T0" fmla="*/ 200 w 728"/>
                  <a:gd name="T1" fmla="*/ 17 h 53"/>
                  <a:gd name="T2" fmla="*/ 727 w 728"/>
                  <a:gd name="T3" fmla="*/ 0 h 53"/>
                  <a:gd name="T4" fmla="*/ 727 w 728"/>
                  <a:gd name="T5" fmla="*/ 19 h 53"/>
                  <a:gd name="T6" fmla="*/ 200 w 728"/>
                  <a:gd name="T7" fmla="*/ 52 h 53"/>
                  <a:gd name="T8" fmla="*/ 0 w 728"/>
                  <a:gd name="T9" fmla="*/ 39 h 53"/>
                  <a:gd name="T10" fmla="*/ 0 w 728"/>
                  <a:gd name="T11" fmla="*/ 7 h 53"/>
                  <a:gd name="T12" fmla="*/ 200 w 728"/>
                  <a:gd name="T13" fmla="*/ 1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8" h="53">
                    <a:moveTo>
                      <a:pt x="200" y="17"/>
                    </a:moveTo>
                    <a:lnTo>
                      <a:pt x="727" y="0"/>
                    </a:lnTo>
                    <a:lnTo>
                      <a:pt x="727" y="19"/>
                    </a:lnTo>
                    <a:lnTo>
                      <a:pt x="200" y="52"/>
                    </a:lnTo>
                    <a:lnTo>
                      <a:pt x="0" y="39"/>
                    </a:lnTo>
                    <a:lnTo>
                      <a:pt x="0" y="7"/>
                    </a:lnTo>
                    <a:lnTo>
                      <a:pt x="200" y="1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0" name="Line 70"/>
              <p:cNvSpPr>
                <a:spLocks noChangeShapeType="1"/>
              </p:cNvSpPr>
              <p:nvPr/>
            </p:nvSpPr>
            <p:spPr bwMode="auto">
              <a:xfrm flipV="1">
                <a:off x="4101" y="2900"/>
                <a:ext cx="0" cy="4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</p:grpSp>
        <p:graphicFrame>
          <p:nvGraphicFramePr>
            <p:cNvPr id="51268" name="Object 68"/>
            <p:cNvGraphicFramePr>
              <a:graphicFrameLocks noChangeAspect="1"/>
            </p:cNvGraphicFramePr>
            <p:nvPr/>
          </p:nvGraphicFramePr>
          <p:xfrm>
            <a:off x="6225" y="4044"/>
            <a:ext cx="887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0" name="CorelDRAW" r:id="rId9" imgW="6690360" imgH="5123688" progId="CorelDRAW.Graphic.10">
                    <p:embed/>
                  </p:oleObj>
                </mc:Choice>
                <mc:Fallback>
                  <p:oleObj name="CorelDRAW" r:id="rId9" imgW="6690360" imgH="5123688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25" y="4044"/>
                          <a:ext cx="887" cy="4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67" name="Object 67"/>
            <p:cNvGraphicFramePr>
              <a:graphicFrameLocks noChangeAspect="1"/>
            </p:cNvGraphicFramePr>
            <p:nvPr/>
          </p:nvGraphicFramePr>
          <p:xfrm>
            <a:off x="4007" y="3834"/>
            <a:ext cx="1326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1" name="CorelDRAW" r:id="rId11" imgW="4069080" imgH="3459480" progId="CorelDRAW.Graphic.10">
                    <p:embed/>
                  </p:oleObj>
                </mc:Choice>
                <mc:Fallback>
                  <p:oleObj name="CorelDRAW" r:id="rId11" imgW="4069080" imgH="3459480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7" y="3834"/>
                          <a:ext cx="1326" cy="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>
              <a:off x="5338" y="4359"/>
              <a:ext cx="739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>
              <a:off x="7408" y="4359"/>
              <a:ext cx="1035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264" name="Rectangle 64"/>
            <p:cNvSpPr>
              <a:spLocks noChangeArrowheads="1"/>
            </p:cNvSpPr>
            <p:nvPr/>
          </p:nvSpPr>
          <p:spPr bwMode="auto">
            <a:xfrm>
              <a:off x="3474" y="4674"/>
              <a:ext cx="216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Оптовый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63" name="Rectangle 63"/>
            <p:cNvSpPr>
              <a:spLocks noChangeArrowheads="1"/>
            </p:cNvSpPr>
            <p:nvPr/>
          </p:nvSpPr>
          <p:spPr bwMode="auto">
            <a:xfrm>
              <a:off x="5634" y="4674"/>
              <a:ext cx="216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Розничный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62" name="Rectangle 62"/>
            <p:cNvSpPr>
              <a:spLocks noChangeArrowheads="1"/>
            </p:cNvSpPr>
            <p:nvPr/>
          </p:nvSpPr>
          <p:spPr bwMode="auto">
            <a:xfrm>
              <a:off x="1494" y="6114"/>
              <a:ext cx="1625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Производитель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61" name="Rectangle 61"/>
            <p:cNvSpPr>
              <a:spLocks noChangeArrowheads="1"/>
            </p:cNvSpPr>
            <p:nvPr/>
          </p:nvSpPr>
          <p:spPr bwMode="auto">
            <a:xfrm>
              <a:off x="8147" y="6114"/>
              <a:ext cx="1627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Потребитель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2825" y="5799"/>
              <a:ext cx="443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graphicFrame>
          <p:nvGraphicFramePr>
            <p:cNvPr id="51259" name="Object 59"/>
            <p:cNvGraphicFramePr>
              <a:graphicFrameLocks/>
            </p:cNvGraphicFramePr>
            <p:nvPr/>
          </p:nvGraphicFramePr>
          <p:xfrm>
            <a:off x="1642" y="5484"/>
            <a:ext cx="1035" cy="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2" r:id="rId12" imgW="5905500" imgH="3697288" progId="Unknown">
                    <p:embed/>
                  </p:oleObj>
                </mc:Choice>
                <mc:Fallback>
                  <p:oleObj r:id="rId12" imgW="5905500" imgH="3697288" progId="Unknown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2" y="5484"/>
                          <a:ext cx="1035" cy="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FFFF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00000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219" name="Group 19"/>
            <p:cNvGrpSpPr>
              <a:grpSpLocks/>
            </p:cNvGrpSpPr>
            <p:nvPr/>
          </p:nvGrpSpPr>
          <p:grpSpPr bwMode="auto">
            <a:xfrm>
              <a:off x="8590" y="5379"/>
              <a:ext cx="740" cy="608"/>
              <a:chOff x="3464" y="2090"/>
              <a:chExt cx="1165" cy="853"/>
            </a:xfrm>
          </p:grpSpPr>
          <p:sp>
            <p:nvSpPr>
              <p:cNvPr id="51258" name="Freeform 58"/>
              <p:cNvSpPr>
                <a:spLocks/>
              </p:cNvSpPr>
              <p:nvPr/>
            </p:nvSpPr>
            <p:spPr bwMode="auto">
              <a:xfrm>
                <a:off x="3874" y="2514"/>
                <a:ext cx="106" cy="403"/>
              </a:xfrm>
              <a:custGeom>
                <a:avLst/>
                <a:gdLst>
                  <a:gd name="T0" fmla="*/ 0 w 106"/>
                  <a:gd name="T1" fmla="*/ 396 h 403"/>
                  <a:gd name="T2" fmla="*/ 25 w 106"/>
                  <a:gd name="T3" fmla="*/ 389 h 403"/>
                  <a:gd name="T4" fmla="*/ 29 w 106"/>
                  <a:gd name="T5" fmla="*/ 389 h 403"/>
                  <a:gd name="T6" fmla="*/ 105 w 106"/>
                  <a:gd name="T7" fmla="*/ 402 h 403"/>
                  <a:gd name="T8" fmla="*/ 105 w 106"/>
                  <a:gd name="T9" fmla="*/ 0 h 403"/>
                  <a:gd name="T10" fmla="*/ 0 w 106"/>
                  <a:gd name="T11" fmla="*/ 0 h 403"/>
                  <a:gd name="T12" fmla="*/ 0 w 106"/>
                  <a:gd name="T13" fmla="*/ 396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403">
                    <a:moveTo>
                      <a:pt x="0" y="396"/>
                    </a:moveTo>
                    <a:lnTo>
                      <a:pt x="25" y="389"/>
                    </a:lnTo>
                    <a:lnTo>
                      <a:pt x="29" y="389"/>
                    </a:lnTo>
                    <a:lnTo>
                      <a:pt x="105" y="402"/>
                    </a:lnTo>
                    <a:lnTo>
                      <a:pt x="105" y="0"/>
                    </a:lnTo>
                    <a:lnTo>
                      <a:pt x="0" y="0"/>
                    </a:lnTo>
                    <a:lnTo>
                      <a:pt x="0" y="396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7" name="Freeform 57"/>
              <p:cNvSpPr>
                <a:spLocks/>
              </p:cNvSpPr>
              <p:nvPr/>
            </p:nvSpPr>
            <p:spPr bwMode="auto">
              <a:xfrm>
                <a:off x="3909" y="2090"/>
                <a:ext cx="402" cy="168"/>
              </a:xfrm>
              <a:custGeom>
                <a:avLst/>
                <a:gdLst>
                  <a:gd name="T0" fmla="*/ 0 w 402"/>
                  <a:gd name="T1" fmla="*/ 167 h 168"/>
                  <a:gd name="T2" fmla="*/ 0 w 402"/>
                  <a:gd name="T3" fmla="*/ 109 h 168"/>
                  <a:gd name="T4" fmla="*/ 287 w 402"/>
                  <a:gd name="T5" fmla="*/ 0 h 168"/>
                  <a:gd name="T6" fmla="*/ 401 w 402"/>
                  <a:gd name="T7" fmla="*/ 61 h 168"/>
                  <a:gd name="T8" fmla="*/ 401 w 402"/>
                  <a:gd name="T9" fmla="*/ 87 h 168"/>
                  <a:gd name="T10" fmla="*/ 0 w 402"/>
                  <a:gd name="T11" fmla="*/ 167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2" h="168">
                    <a:moveTo>
                      <a:pt x="0" y="167"/>
                    </a:moveTo>
                    <a:lnTo>
                      <a:pt x="0" y="109"/>
                    </a:lnTo>
                    <a:lnTo>
                      <a:pt x="287" y="0"/>
                    </a:lnTo>
                    <a:lnTo>
                      <a:pt x="401" y="61"/>
                    </a:lnTo>
                    <a:lnTo>
                      <a:pt x="401" y="87"/>
                    </a:lnTo>
                    <a:lnTo>
                      <a:pt x="0" y="16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6" name="Freeform 56"/>
              <p:cNvSpPr>
                <a:spLocks/>
              </p:cNvSpPr>
              <p:nvPr/>
            </p:nvSpPr>
            <p:spPr bwMode="auto">
              <a:xfrm>
                <a:off x="4196" y="2090"/>
                <a:ext cx="2" cy="63"/>
              </a:xfrm>
              <a:custGeom>
                <a:avLst/>
                <a:gdLst>
                  <a:gd name="T0" fmla="*/ 0 w 2"/>
                  <a:gd name="T1" fmla="*/ 0 h 63"/>
                  <a:gd name="T2" fmla="*/ 0 w 2"/>
                  <a:gd name="T3" fmla="*/ 61 h 63"/>
                  <a:gd name="T4" fmla="*/ 1 w 2"/>
                  <a:gd name="T5" fmla="*/ 62 h 63"/>
                  <a:gd name="T6" fmla="*/ 1 w 2"/>
                  <a:gd name="T7" fmla="*/ 1 h 63"/>
                  <a:gd name="T8" fmla="*/ 0 w 2"/>
                  <a:gd name="T9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3">
                    <a:moveTo>
                      <a:pt x="0" y="0"/>
                    </a:moveTo>
                    <a:lnTo>
                      <a:pt x="0" y="61"/>
                    </a:lnTo>
                    <a:lnTo>
                      <a:pt x="1" y="62"/>
                    </a:lnTo>
                    <a:lnTo>
                      <a:pt x="1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5" name="Freeform 55"/>
              <p:cNvSpPr>
                <a:spLocks/>
              </p:cNvSpPr>
              <p:nvPr/>
            </p:nvSpPr>
            <p:spPr bwMode="auto">
              <a:xfrm>
                <a:off x="3585" y="2136"/>
                <a:ext cx="814" cy="700"/>
              </a:xfrm>
              <a:custGeom>
                <a:avLst/>
                <a:gdLst>
                  <a:gd name="T0" fmla="*/ 651 w 814"/>
                  <a:gd name="T1" fmla="*/ 0 h 700"/>
                  <a:gd name="T2" fmla="*/ 0 w 814"/>
                  <a:gd name="T3" fmla="*/ 231 h 700"/>
                  <a:gd name="T4" fmla="*/ 0 w 814"/>
                  <a:gd name="T5" fmla="*/ 699 h 700"/>
                  <a:gd name="T6" fmla="*/ 309 w 814"/>
                  <a:gd name="T7" fmla="*/ 699 h 700"/>
                  <a:gd name="T8" fmla="*/ 309 w 814"/>
                  <a:gd name="T9" fmla="*/ 395 h 700"/>
                  <a:gd name="T10" fmla="*/ 813 w 814"/>
                  <a:gd name="T11" fmla="*/ 301 h 700"/>
                  <a:gd name="T12" fmla="*/ 813 w 814"/>
                  <a:gd name="T13" fmla="*/ 80 h 700"/>
                  <a:gd name="T14" fmla="*/ 651 w 814"/>
                  <a:gd name="T15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14" h="700">
                    <a:moveTo>
                      <a:pt x="651" y="0"/>
                    </a:moveTo>
                    <a:lnTo>
                      <a:pt x="0" y="231"/>
                    </a:lnTo>
                    <a:lnTo>
                      <a:pt x="0" y="699"/>
                    </a:lnTo>
                    <a:lnTo>
                      <a:pt x="309" y="699"/>
                    </a:lnTo>
                    <a:lnTo>
                      <a:pt x="309" y="395"/>
                    </a:lnTo>
                    <a:lnTo>
                      <a:pt x="813" y="301"/>
                    </a:lnTo>
                    <a:lnTo>
                      <a:pt x="813" y="80"/>
                    </a:lnTo>
                    <a:lnTo>
                      <a:pt x="651" y="0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4" name="Line 54"/>
              <p:cNvSpPr>
                <a:spLocks noChangeShapeType="1"/>
              </p:cNvSpPr>
              <p:nvPr/>
            </p:nvSpPr>
            <p:spPr bwMode="auto">
              <a:xfrm flipV="1">
                <a:off x="4236" y="2132"/>
                <a:ext cx="0" cy="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53" name="Freeform 53"/>
              <p:cNvSpPr>
                <a:spLocks/>
              </p:cNvSpPr>
              <p:nvPr/>
            </p:nvSpPr>
            <p:spPr bwMode="auto">
              <a:xfrm>
                <a:off x="3605" y="2178"/>
                <a:ext cx="619" cy="227"/>
              </a:xfrm>
              <a:custGeom>
                <a:avLst/>
                <a:gdLst>
                  <a:gd name="T0" fmla="*/ 0 w 619"/>
                  <a:gd name="T1" fmla="*/ 208 h 227"/>
                  <a:gd name="T2" fmla="*/ 618 w 619"/>
                  <a:gd name="T3" fmla="*/ 0 h 227"/>
                  <a:gd name="T4" fmla="*/ 618 w 619"/>
                  <a:gd name="T5" fmla="*/ 31 h 227"/>
                  <a:gd name="T6" fmla="*/ 0 w 619"/>
                  <a:gd name="T7" fmla="*/ 226 h 227"/>
                  <a:gd name="T8" fmla="*/ 0 w 619"/>
                  <a:gd name="T9" fmla="*/ 208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27">
                    <a:moveTo>
                      <a:pt x="0" y="208"/>
                    </a:moveTo>
                    <a:lnTo>
                      <a:pt x="618" y="0"/>
                    </a:lnTo>
                    <a:lnTo>
                      <a:pt x="618" y="31"/>
                    </a:lnTo>
                    <a:lnTo>
                      <a:pt x="0" y="226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2" name="Freeform 52"/>
              <p:cNvSpPr>
                <a:spLocks/>
              </p:cNvSpPr>
              <p:nvPr/>
            </p:nvSpPr>
            <p:spPr bwMode="auto">
              <a:xfrm>
                <a:off x="3605" y="2236"/>
                <a:ext cx="619" cy="208"/>
              </a:xfrm>
              <a:custGeom>
                <a:avLst/>
                <a:gdLst>
                  <a:gd name="T0" fmla="*/ 0 w 619"/>
                  <a:gd name="T1" fmla="*/ 189 h 208"/>
                  <a:gd name="T2" fmla="*/ 618 w 619"/>
                  <a:gd name="T3" fmla="*/ 0 h 208"/>
                  <a:gd name="T4" fmla="*/ 618 w 619"/>
                  <a:gd name="T5" fmla="*/ 28 h 208"/>
                  <a:gd name="T6" fmla="*/ 0 w 619"/>
                  <a:gd name="T7" fmla="*/ 207 h 208"/>
                  <a:gd name="T8" fmla="*/ 0 w 619"/>
                  <a:gd name="T9" fmla="*/ 189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208">
                    <a:moveTo>
                      <a:pt x="0" y="189"/>
                    </a:moveTo>
                    <a:lnTo>
                      <a:pt x="618" y="0"/>
                    </a:lnTo>
                    <a:lnTo>
                      <a:pt x="618" y="28"/>
                    </a:lnTo>
                    <a:lnTo>
                      <a:pt x="0" y="2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1" name="Freeform 51"/>
              <p:cNvSpPr>
                <a:spLocks/>
              </p:cNvSpPr>
              <p:nvPr/>
            </p:nvSpPr>
            <p:spPr bwMode="auto">
              <a:xfrm>
                <a:off x="3605" y="2296"/>
                <a:ext cx="619" cy="189"/>
              </a:xfrm>
              <a:custGeom>
                <a:avLst/>
                <a:gdLst>
                  <a:gd name="T0" fmla="*/ 0 w 619"/>
                  <a:gd name="T1" fmla="*/ 169 h 189"/>
                  <a:gd name="T2" fmla="*/ 618 w 619"/>
                  <a:gd name="T3" fmla="*/ 0 h 189"/>
                  <a:gd name="T4" fmla="*/ 618 w 619"/>
                  <a:gd name="T5" fmla="*/ 26 h 189"/>
                  <a:gd name="T6" fmla="*/ 0 w 619"/>
                  <a:gd name="T7" fmla="*/ 188 h 189"/>
                  <a:gd name="T8" fmla="*/ 0 w 619"/>
                  <a:gd name="T9" fmla="*/ 169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89">
                    <a:moveTo>
                      <a:pt x="0" y="169"/>
                    </a:moveTo>
                    <a:lnTo>
                      <a:pt x="618" y="0"/>
                    </a:lnTo>
                    <a:lnTo>
                      <a:pt x="618" y="26"/>
                    </a:lnTo>
                    <a:lnTo>
                      <a:pt x="0" y="188"/>
                    </a:lnTo>
                    <a:lnTo>
                      <a:pt x="0" y="169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0" name="Freeform 50"/>
              <p:cNvSpPr>
                <a:spLocks/>
              </p:cNvSpPr>
              <p:nvPr/>
            </p:nvSpPr>
            <p:spPr bwMode="auto">
              <a:xfrm>
                <a:off x="3605" y="2350"/>
                <a:ext cx="619" cy="178"/>
              </a:xfrm>
              <a:custGeom>
                <a:avLst/>
                <a:gdLst>
                  <a:gd name="T0" fmla="*/ 0 w 619"/>
                  <a:gd name="T1" fmla="*/ 157 h 178"/>
                  <a:gd name="T2" fmla="*/ 618 w 619"/>
                  <a:gd name="T3" fmla="*/ 0 h 178"/>
                  <a:gd name="T4" fmla="*/ 618 w 619"/>
                  <a:gd name="T5" fmla="*/ 30 h 178"/>
                  <a:gd name="T6" fmla="*/ 0 w 619"/>
                  <a:gd name="T7" fmla="*/ 177 h 178"/>
                  <a:gd name="T8" fmla="*/ 0 w 619"/>
                  <a:gd name="T9" fmla="*/ 15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78">
                    <a:moveTo>
                      <a:pt x="0" y="157"/>
                    </a:moveTo>
                    <a:lnTo>
                      <a:pt x="618" y="0"/>
                    </a:lnTo>
                    <a:lnTo>
                      <a:pt x="618" y="30"/>
                    </a:lnTo>
                    <a:lnTo>
                      <a:pt x="0" y="177"/>
                    </a:lnTo>
                    <a:lnTo>
                      <a:pt x="0" y="15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9" name="Freeform 49"/>
              <p:cNvSpPr>
                <a:spLocks/>
              </p:cNvSpPr>
              <p:nvPr/>
            </p:nvSpPr>
            <p:spPr bwMode="auto">
              <a:xfrm>
                <a:off x="3605" y="2409"/>
                <a:ext cx="619" cy="160"/>
              </a:xfrm>
              <a:custGeom>
                <a:avLst/>
                <a:gdLst>
                  <a:gd name="T0" fmla="*/ 0 w 619"/>
                  <a:gd name="T1" fmla="*/ 140 h 160"/>
                  <a:gd name="T2" fmla="*/ 618 w 619"/>
                  <a:gd name="T3" fmla="*/ 0 h 160"/>
                  <a:gd name="T4" fmla="*/ 618 w 619"/>
                  <a:gd name="T5" fmla="*/ 29 h 160"/>
                  <a:gd name="T6" fmla="*/ 0 w 619"/>
                  <a:gd name="T7" fmla="*/ 159 h 160"/>
                  <a:gd name="T8" fmla="*/ 0 w 619"/>
                  <a:gd name="T9" fmla="*/ 14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9" h="160">
                    <a:moveTo>
                      <a:pt x="0" y="140"/>
                    </a:moveTo>
                    <a:lnTo>
                      <a:pt x="618" y="0"/>
                    </a:lnTo>
                    <a:lnTo>
                      <a:pt x="618" y="29"/>
                    </a:lnTo>
                    <a:lnTo>
                      <a:pt x="0" y="159"/>
                    </a:lnTo>
                    <a:lnTo>
                      <a:pt x="0" y="14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8" name="Freeform 48"/>
              <p:cNvSpPr>
                <a:spLocks/>
              </p:cNvSpPr>
              <p:nvPr/>
            </p:nvSpPr>
            <p:spPr bwMode="auto">
              <a:xfrm>
                <a:off x="3605" y="2534"/>
                <a:ext cx="287" cy="77"/>
              </a:xfrm>
              <a:custGeom>
                <a:avLst/>
                <a:gdLst>
                  <a:gd name="T0" fmla="*/ 286 w 287"/>
                  <a:gd name="T1" fmla="*/ 0 h 77"/>
                  <a:gd name="T2" fmla="*/ 0 w 287"/>
                  <a:gd name="T3" fmla="*/ 56 h 77"/>
                  <a:gd name="T4" fmla="*/ 0 w 287"/>
                  <a:gd name="T5" fmla="*/ 76 h 77"/>
                  <a:gd name="T6" fmla="*/ 286 w 287"/>
                  <a:gd name="T7" fmla="*/ 26 h 77"/>
                  <a:gd name="T8" fmla="*/ 286 w 287"/>
                  <a:gd name="T9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7" h="77">
                    <a:moveTo>
                      <a:pt x="286" y="0"/>
                    </a:moveTo>
                    <a:lnTo>
                      <a:pt x="0" y="56"/>
                    </a:lnTo>
                    <a:lnTo>
                      <a:pt x="0" y="76"/>
                    </a:lnTo>
                    <a:lnTo>
                      <a:pt x="286" y="26"/>
                    </a:lnTo>
                    <a:lnTo>
                      <a:pt x="286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7" name="Freeform 47"/>
              <p:cNvSpPr>
                <a:spLocks/>
              </p:cNvSpPr>
              <p:nvPr/>
            </p:nvSpPr>
            <p:spPr bwMode="auto">
              <a:xfrm>
                <a:off x="3605" y="2592"/>
                <a:ext cx="251" cy="61"/>
              </a:xfrm>
              <a:custGeom>
                <a:avLst/>
                <a:gdLst>
                  <a:gd name="T0" fmla="*/ 0 w 251"/>
                  <a:gd name="T1" fmla="*/ 41 h 61"/>
                  <a:gd name="T2" fmla="*/ 246 w 251"/>
                  <a:gd name="T3" fmla="*/ 0 h 61"/>
                  <a:gd name="T4" fmla="*/ 250 w 251"/>
                  <a:gd name="T5" fmla="*/ 22 h 61"/>
                  <a:gd name="T6" fmla="*/ 0 w 251"/>
                  <a:gd name="T7" fmla="*/ 60 h 61"/>
                  <a:gd name="T8" fmla="*/ 0 w 251"/>
                  <a:gd name="T9" fmla="*/ 4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1" h="61">
                    <a:moveTo>
                      <a:pt x="0" y="41"/>
                    </a:moveTo>
                    <a:lnTo>
                      <a:pt x="246" y="0"/>
                    </a:lnTo>
                    <a:lnTo>
                      <a:pt x="250" y="22"/>
                    </a:lnTo>
                    <a:lnTo>
                      <a:pt x="0" y="60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6" name="Freeform 46"/>
              <p:cNvSpPr>
                <a:spLocks/>
              </p:cNvSpPr>
              <p:nvPr/>
            </p:nvSpPr>
            <p:spPr bwMode="auto">
              <a:xfrm>
                <a:off x="3605" y="2639"/>
                <a:ext cx="247" cy="56"/>
              </a:xfrm>
              <a:custGeom>
                <a:avLst/>
                <a:gdLst>
                  <a:gd name="T0" fmla="*/ 0 w 247"/>
                  <a:gd name="T1" fmla="*/ 35 h 56"/>
                  <a:gd name="T2" fmla="*/ 246 w 247"/>
                  <a:gd name="T3" fmla="*/ 0 h 56"/>
                  <a:gd name="T4" fmla="*/ 246 w 247"/>
                  <a:gd name="T5" fmla="*/ 23 h 56"/>
                  <a:gd name="T6" fmla="*/ 0 w 247"/>
                  <a:gd name="T7" fmla="*/ 55 h 56"/>
                  <a:gd name="T8" fmla="*/ 0 w 247"/>
                  <a:gd name="T9" fmla="*/ 3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7" h="56">
                    <a:moveTo>
                      <a:pt x="0" y="35"/>
                    </a:moveTo>
                    <a:lnTo>
                      <a:pt x="246" y="0"/>
                    </a:lnTo>
                    <a:lnTo>
                      <a:pt x="246" y="23"/>
                    </a:lnTo>
                    <a:lnTo>
                      <a:pt x="0" y="55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5" name="Freeform 45"/>
              <p:cNvSpPr>
                <a:spLocks/>
              </p:cNvSpPr>
              <p:nvPr/>
            </p:nvSpPr>
            <p:spPr bwMode="auto">
              <a:xfrm>
                <a:off x="3642" y="2692"/>
                <a:ext cx="208" cy="39"/>
              </a:xfrm>
              <a:custGeom>
                <a:avLst/>
                <a:gdLst>
                  <a:gd name="T0" fmla="*/ 0 w 208"/>
                  <a:gd name="T1" fmla="*/ 21 h 39"/>
                  <a:gd name="T2" fmla="*/ 207 w 208"/>
                  <a:gd name="T3" fmla="*/ 0 h 39"/>
                  <a:gd name="T4" fmla="*/ 207 w 208"/>
                  <a:gd name="T5" fmla="*/ 22 h 39"/>
                  <a:gd name="T6" fmla="*/ 30 w 208"/>
                  <a:gd name="T7" fmla="*/ 38 h 39"/>
                  <a:gd name="T8" fmla="*/ 0 w 208"/>
                  <a:gd name="T9" fmla="*/ 21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39">
                    <a:moveTo>
                      <a:pt x="0" y="21"/>
                    </a:moveTo>
                    <a:lnTo>
                      <a:pt x="207" y="0"/>
                    </a:lnTo>
                    <a:lnTo>
                      <a:pt x="207" y="22"/>
                    </a:lnTo>
                    <a:lnTo>
                      <a:pt x="30" y="38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4" name="Freeform 44"/>
              <p:cNvSpPr>
                <a:spLocks/>
              </p:cNvSpPr>
              <p:nvPr/>
            </p:nvSpPr>
            <p:spPr bwMode="auto">
              <a:xfrm>
                <a:off x="3845" y="2541"/>
                <a:ext cx="50" cy="366"/>
              </a:xfrm>
              <a:custGeom>
                <a:avLst/>
                <a:gdLst>
                  <a:gd name="T0" fmla="*/ 0 w 50"/>
                  <a:gd name="T1" fmla="*/ 365 h 366"/>
                  <a:gd name="T2" fmla="*/ 0 w 50"/>
                  <a:gd name="T3" fmla="*/ 9 h 366"/>
                  <a:gd name="T4" fmla="*/ 46 w 50"/>
                  <a:gd name="T5" fmla="*/ 0 h 366"/>
                  <a:gd name="T6" fmla="*/ 49 w 50"/>
                  <a:gd name="T7" fmla="*/ 359 h 366"/>
                  <a:gd name="T8" fmla="*/ 0 w 50"/>
                  <a:gd name="T9" fmla="*/ 365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366">
                    <a:moveTo>
                      <a:pt x="0" y="365"/>
                    </a:moveTo>
                    <a:lnTo>
                      <a:pt x="0" y="9"/>
                    </a:lnTo>
                    <a:lnTo>
                      <a:pt x="46" y="0"/>
                    </a:lnTo>
                    <a:lnTo>
                      <a:pt x="49" y="359"/>
                    </a:lnTo>
                    <a:lnTo>
                      <a:pt x="0" y="365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3" name="Freeform 43"/>
              <p:cNvSpPr>
                <a:spLocks/>
              </p:cNvSpPr>
              <p:nvPr/>
            </p:nvSpPr>
            <p:spPr bwMode="auto">
              <a:xfrm>
                <a:off x="3889" y="2510"/>
                <a:ext cx="84" cy="400"/>
              </a:xfrm>
              <a:custGeom>
                <a:avLst/>
                <a:gdLst>
                  <a:gd name="T0" fmla="*/ 82 w 84"/>
                  <a:gd name="T1" fmla="*/ 0 h 400"/>
                  <a:gd name="T2" fmla="*/ 0 w 84"/>
                  <a:gd name="T3" fmla="*/ 16 h 400"/>
                  <a:gd name="T4" fmla="*/ 0 w 84"/>
                  <a:gd name="T5" fmla="*/ 399 h 400"/>
                  <a:gd name="T6" fmla="*/ 10 w 84"/>
                  <a:gd name="T7" fmla="*/ 393 h 400"/>
                  <a:gd name="T8" fmla="*/ 10 w 84"/>
                  <a:gd name="T9" fmla="*/ 24 h 400"/>
                  <a:gd name="T10" fmla="*/ 83 w 84"/>
                  <a:gd name="T11" fmla="*/ 9 h 400"/>
                  <a:gd name="T12" fmla="*/ 82 w 84"/>
                  <a:gd name="T13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" h="400">
                    <a:moveTo>
                      <a:pt x="82" y="0"/>
                    </a:moveTo>
                    <a:lnTo>
                      <a:pt x="0" y="16"/>
                    </a:lnTo>
                    <a:lnTo>
                      <a:pt x="0" y="399"/>
                    </a:lnTo>
                    <a:lnTo>
                      <a:pt x="10" y="393"/>
                    </a:lnTo>
                    <a:lnTo>
                      <a:pt x="10" y="24"/>
                    </a:lnTo>
                    <a:lnTo>
                      <a:pt x="83" y="9"/>
                    </a:lnTo>
                    <a:lnTo>
                      <a:pt x="8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2" name="Freeform 42"/>
              <p:cNvSpPr>
                <a:spLocks/>
              </p:cNvSpPr>
              <p:nvPr/>
            </p:nvSpPr>
            <p:spPr bwMode="auto">
              <a:xfrm>
                <a:off x="3484" y="2692"/>
                <a:ext cx="392" cy="236"/>
              </a:xfrm>
              <a:custGeom>
                <a:avLst/>
                <a:gdLst>
                  <a:gd name="T0" fmla="*/ 50 w 392"/>
                  <a:gd name="T1" fmla="*/ 208 h 236"/>
                  <a:gd name="T2" fmla="*/ 33 w 392"/>
                  <a:gd name="T3" fmla="*/ 202 h 236"/>
                  <a:gd name="T4" fmla="*/ 38 w 392"/>
                  <a:gd name="T5" fmla="*/ 182 h 236"/>
                  <a:gd name="T6" fmla="*/ 23 w 392"/>
                  <a:gd name="T7" fmla="*/ 173 h 236"/>
                  <a:gd name="T8" fmla="*/ 30 w 392"/>
                  <a:gd name="T9" fmla="*/ 156 h 236"/>
                  <a:gd name="T10" fmla="*/ 13 w 392"/>
                  <a:gd name="T11" fmla="*/ 147 h 236"/>
                  <a:gd name="T12" fmla="*/ 13 w 392"/>
                  <a:gd name="T13" fmla="*/ 128 h 236"/>
                  <a:gd name="T14" fmla="*/ 0 w 392"/>
                  <a:gd name="T15" fmla="*/ 120 h 236"/>
                  <a:gd name="T16" fmla="*/ 15 w 392"/>
                  <a:gd name="T17" fmla="*/ 108 h 236"/>
                  <a:gd name="T18" fmla="*/ 8 w 392"/>
                  <a:gd name="T19" fmla="*/ 94 h 236"/>
                  <a:gd name="T20" fmla="*/ 29 w 392"/>
                  <a:gd name="T21" fmla="*/ 86 h 236"/>
                  <a:gd name="T22" fmla="*/ 45 w 392"/>
                  <a:gd name="T23" fmla="*/ 78 h 236"/>
                  <a:gd name="T24" fmla="*/ 47 w 392"/>
                  <a:gd name="T25" fmla="*/ 67 h 236"/>
                  <a:gd name="T26" fmla="*/ 39 w 392"/>
                  <a:gd name="T27" fmla="*/ 56 h 236"/>
                  <a:gd name="T28" fmla="*/ 47 w 392"/>
                  <a:gd name="T29" fmla="*/ 38 h 236"/>
                  <a:gd name="T30" fmla="*/ 57 w 392"/>
                  <a:gd name="T31" fmla="*/ 25 h 236"/>
                  <a:gd name="T32" fmla="*/ 77 w 392"/>
                  <a:gd name="T33" fmla="*/ 19 h 236"/>
                  <a:gd name="T34" fmla="*/ 97 w 392"/>
                  <a:gd name="T35" fmla="*/ 12 h 236"/>
                  <a:gd name="T36" fmla="*/ 118 w 392"/>
                  <a:gd name="T37" fmla="*/ 7 h 236"/>
                  <a:gd name="T38" fmla="*/ 123 w 392"/>
                  <a:gd name="T39" fmla="*/ 22 h 236"/>
                  <a:gd name="T40" fmla="*/ 141 w 392"/>
                  <a:gd name="T41" fmla="*/ 15 h 236"/>
                  <a:gd name="T42" fmla="*/ 158 w 392"/>
                  <a:gd name="T43" fmla="*/ 25 h 236"/>
                  <a:gd name="T44" fmla="*/ 176 w 392"/>
                  <a:gd name="T45" fmla="*/ 15 h 236"/>
                  <a:gd name="T46" fmla="*/ 191 w 392"/>
                  <a:gd name="T47" fmla="*/ 28 h 236"/>
                  <a:gd name="T48" fmla="*/ 199 w 392"/>
                  <a:gd name="T49" fmla="*/ 47 h 236"/>
                  <a:gd name="T50" fmla="*/ 195 w 392"/>
                  <a:gd name="T51" fmla="*/ 61 h 236"/>
                  <a:gd name="T52" fmla="*/ 219 w 392"/>
                  <a:gd name="T53" fmla="*/ 67 h 236"/>
                  <a:gd name="T54" fmla="*/ 226 w 392"/>
                  <a:gd name="T55" fmla="*/ 45 h 236"/>
                  <a:gd name="T56" fmla="*/ 236 w 392"/>
                  <a:gd name="T57" fmla="*/ 35 h 236"/>
                  <a:gd name="T58" fmla="*/ 244 w 392"/>
                  <a:gd name="T59" fmla="*/ 21 h 236"/>
                  <a:gd name="T60" fmla="*/ 246 w 392"/>
                  <a:gd name="T61" fmla="*/ 2 h 236"/>
                  <a:gd name="T62" fmla="*/ 259 w 392"/>
                  <a:gd name="T63" fmla="*/ 6 h 236"/>
                  <a:gd name="T64" fmla="*/ 259 w 392"/>
                  <a:gd name="T65" fmla="*/ 19 h 236"/>
                  <a:gd name="T66" fmla="*/ 264 w 392"/>
                  <a:gd name="T67" fmla="*/ 31 h 236"/>
                  <a:gd name="T68" fmla="*/ 267 w 392"/>
                  <a:gd name="T69" fmla="*/ 42 h 236"/>
                  <a:gd name="T70" fmla="*/ 273 w 392"/>
                  <a:gd name="T71" fmla="*/ 54 h 236"/>
                  <a:gd name="T72" fmla="*/ 294 w 392"/>
                  <a:gd name="T73" fmla="*/ 55 h 236"/>
                  <a:gd name="T74" fmla="*/ 309 w 392"/>
                  <a:gd name="T75" fmla="*/ 42 h 236"/>
                  <a:gd name="T76" fmla="*/ 319 w 392"/>
                  <a:gd name="T77" fmla="*/ 47 h 236"/>
                  <a:gd name="T78" fmla="*/ 341 w 392"/>
                  <a:gd name="T79" fmla="*/ 51 h 236"/>
                  <a:gd name="T80" fmla="*/ 342 w 392"/>
                  <a:gd name="T81" fmla="*/ 68 h 236"/>
                  <a:gd name="T82" fmla="*/ 343 w 392"/>
                  <a:gd name="T83" fmla="*/ 82 h 236"/>
                  <a:gd name="T84" fmla="*/ 361 w 392"/>
                  <a:gd name="T85" fmla="*/ 89 h 236"/>
                  <a:gd name="T86" fmla="*/ 377 w 392"/>
                  <a:gd name="T87" fmla="*/ 99 h 236"/>
                  <a:gd name="T88" fmla="*/ 381 w 392"/>
                  <a:gd name="T89" fmla="*/ 108 h 236"/>
                  <a:gd name="T90" fmla="*/ 390 w 392"/>
                  <a:gd name="T91" fmla="*/ 121 h 236"/>
                  <a:gd name="T92" fmla="*/ 391 w 392"/>
                  <a:gd name="T93" fmla="*/ 141 h 236"/>
                  <a:gd name="T94" fmla="*/ 383 w 392"/>
                  <a:gd name="T95" fmla="*/ 156 h 236"/>
                  <a:gd name="T96" fmla="*/ 385 w 392"/>
                  <a:gd name="T97" fmla="*/ 169 h 236"/>
                  <a:gd name="T98" fmla="*/ 381 w 392"/>
                  <a:gd name="T99" fmla="*/ 182 h 236"/>
                  <a:gd name="T100" fmla="*/ 381 w 392"/>
                  <a:gd name="T101" fmla="*/ 195 h 236"/>
                  <a:gd name="T102" fmla="*/ 375 w 392"/>
                  <a:gd name="T103" fmla="*/ 200 h 236"/>
                  <a:gd name="T104" fmla="*/ 106 w 392"/>
                  <a:gd name="T10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92" h="236">
                    <a:moveTo>
                      <a:pt x="106" y="235"/>
                    </a:moveTo>
                    <a:lnTo>
                      <a:pt x="50" y="212"/>
                    </a:lnTo>
                    <a:lnTo>
                      <a:pt x="50" y="208"/>
                    </a:lnTo>
                    <a:lnTo>
                      <a:pt x="43" y="204"/>
                    </a:lnTo>
                    <a:lnTo>
                      <a:pt x="36" y="206"/>
                    </a:lnTo>
                    <a:lnTo>
                      <a:pt x="33" y="202"/>
                    </a:lnTo>
                    <a:lnTo>
                      <a:pt x="36" y="195"/>
                    </a:lnTo>
                    <a:lnTo>
                      <a:pt x="35" y="188"/>
                    </a:lnTo>
                    <a:lnTo>
                      <a:pt x="38" y="182"/>
                    </a:lnTo>
                    <a:lnTo>
                      <a:pt x="41" y="175"/>
                    </a:lnTo>
                    <a:lnTo>
                      <a:pt x="30" y="176"/>
                    </a:lnTo>
                    <a:lnTo>
                      <a:pt x="23" y="173"/>
                    </a:lnTo>
                    <a:lnTo>
                      <a:pt x="20" y="167"/>
                    </a:lnTo>
                    <a:lnTo>
                      <a:pt x="23" y="160"/>
                    </a:lnTo>
                    <a:lnTo>
                      <a:pt x="30" y="156"/>
                    </a:lnTo>
                    <a:lnTo>
                      <a:pt x="26" y="150"/>
                    </a:lnTo>
                    <a:lnTo>
                      <a:pt x="20" y="150"/>
                    </a:lnTo>
                    <a:lnTo>
                      <a:pt x="13" y="147"/>
                    </a:lnTo>
                    <a:lnTo>
                      <a:pt x="10" y="141"/>
                    </a:lnTo>
                    <a:lnTo>
                      <a:pt x="10" y="134"/>
                    </a:lnTo>
                    <a:lnTo>
                      <a:pt x="13" y="128"/>
                    </a:lnTo>
                    <a:lnTo>
                      <a:pt x="6" y="125"/>
                    </a:lnTo>
                    <a:lnTo>
                      <a:pt x="1" y="125"/>
                    </a:lnTo>
                    <a:lnTo>
                      <a:pt x="0" y="120"/>
                    </a:lnTo>
                    <a:lnTo>
                      <a:pt x="6" y="118"/>
                    </a:lnTo>
                    <a:lnTo>
                      <a:pt x="10" y="112"/>
                    </a:lnTo>
                    <a:lnTo>
                      <a:pt x="15" y="108"/>
                    </a:lnTo>
                    <a:lnTo>
                      <a:pt x="13" y="102"/>
                    </a:lnTo>
                    <a:lnTo>
                      <a:pt x="11" y="96"/>
                    </a:lnTo>
                    <a:lnTo>
                      <a:pt x="8" y="94"/>
                    </a:lnTo>
                    <a:lnTo>
                      <a:pt x="10" y="89"/>
                    </a:lnTo>
                    <a:lnTo>
                      <a:pt x="16" y="86"/>
                    </a:lnTo>
                    <a:lnTo>
                      <a:pt x="29" y="86"/>
                    </a:lnTo>
                    <a:lnTo>
                      <a:pt x="36" y="82"/>
                    </a:lnTo>
                    <a:lnTo>
                      <a:pt x="40" y="78"/>
                    </a:lnTo>
                    <a:lnTo>
                      <a:pt x="45" y="78"/>
                    </a:lnTo>
                    <a:lnTo>
                      <a:pt x="47" y="73"/>
                    </a:lnTo>
                    <a:lnTo>
                      <a:pt x="41" y="69"/>
                    </a:lnTo>
                    <a:lnTo>
                      <a:pt x="47" y="67"/>
                    </a:lnTo>
                    <a:lnTo>
                      <a:pt x="49" y="60"/>
                    </a:lnTo>
                    <a:lnTo>
                      <a:pt x="43" y="56"/>
                    </a:lnTo>
                    <a:lnTo>
                      <a:pt x="39" y="56"/>
                    </a:lnTo>
                    <a:lnTo>
                      <a:pt x="40" y="51"/>
                    </a:lnTo>
                    <a:lnTo>
                      <a:pt x="45" y="45"/>
                    </a:lnTo>
                    <a:lnTo>
                      <a:pt x="47" y="38"/>
                    </a:lnTo>
                    <a:lnTo>
                      <a:pt x="47" y="32"/>
                    </a:lnTo>
                    <a:lnTo>
                      <a:pt x="50" y="25"/>
                    </a:lnTo>
                    <a:lnTo>
                      <a:pt x="57" y="25"/>
                    </a:lnTo>
                    <a:lnTo>
                      <a:pt x="64" y="27"/>
                    </a:lnTo>
                    <a:lnTo>
                      <a:pt x="70" y="25"/>
                    </a:lnTo>
                    <a:lnTo>
                      <a:pt x="77" y="19"/>
                    </a:lnTo>
                    <a:lnTo>
                      <a:pt x="83" y="19"/>
                    </a:lnTo>
                    <a:lnTo>
                      <a:pt x="91" y="12"/>
                    </a:lnTo>
                    <a:lnTo>
                      <a:pt x="97" y="12"/>
                    </a:lnTo>
                    <a:lnTo>
                      <a:pt x="104" y="9"/>
                    </a:lnTo>
                    <a:lnTo>
                      <a:pt x="111" y="9"/>
                    </a:lnTo>
                    <a:lnTo>
                      <a:pt x="118" y="7"/>
                    </a:lnTo>
                    <a:lnTo>
                      <a:pt x="122" y="11"/>
                    </a:lnTo>
                    <a:lnTo>
                      <a:pt x="124" y="18"/>
                    </a:lnTo>
                    <a:lnTo>
                      <a:pt x="123" y="22"/>
                    </a:lnTo>
                    <a:lnTo>
                      <a:pt x="128" y="25"/>
                    </a:lnTo>
                    <a:lnTo>
                      <a:pt x="131" y="19"/>
                    </a:lnTo>
                    <a:lnTo>
                      <a:pt x="141" y="15"/>
                    </a:lnTo>
                    <a:lnTo>
                      <a:pt x="148" y="12"/>
                    </a:lnTo>
                    <a:lnTo>
                      <a:pt x="155" y="19"/>
                    </a:lnTo>
                    <a:lnTo>
                      <a:pt x="158" y="25"/>
                    </a:lnTo>
                    <a:lnTo>
                      <a:pt x="161" y="19"/>
                    </a:lnTo>
                    <a:lnTo>
                      <a:pt x="168" y="15"/>
                    </a:lnTo>
                    <a:lnTo>
                      <a:pt x="176" y="15"/>
                    </a:lnTo>
                    <a:lnTo>
                      <a:pt x="179" y="21"/>
                    </a:lnTo>
                    <a:lnTo>
                      <a:pt x="185" y="24"/>
                    </a:lnTo>
                    <a:lnTo>
                      <a:pt x="191" y="28"/>
                    </a:lnTo>
                    <a:lnTo>
                      <a:pt x="192" y="35"/>
                    </a:lnTo>
                    <a:lnTo>
                      <a:pt x="196" y="40"/>
                    </a:lnTo>
                    <a:lnTo>
                      <a:pt x="199" y="47"/>
                    </a:lnTo>
                    <a:lnTo>
                      <a:pt x="199" y="51"/>
                    </a:lnTo>
                    <a:lnTo>
                      <a:pt x="194" y="58"/>
                    </a:lnTo>
                    <a:lnTo>
                      <a:pt x="195" y="61"/>
                    </a:lnTo>
                    <a:lnTo>
                      <a:pt x="201" y="63"/>
                    </a:lnTo>
                    <a:lnTo>
                      <a:pt x="211" y="63"/>
                    </a:lnTo>
                    <a:lnTo>
                      <a:pt x="219" y="67"/>
                    </a:lnTo>
                    <a:lnTo>
                      <a:pt x="219" y="55"/>
                    </a:lnTo>
                    <a:lnTo>
                      <a:pt x="224" y="51"/>
                    </a:lnTo>
                    <a:lnTo>
                      <a:pt x="226" y="45"/>
                    </a:lnTo>
                    <a:lnTo>
                      <a:pt x="233" y="45"/>
                    </a:lnTo>
                    <a:lnTo>
                      <a:pt x="238" y="40"/>
                    </a:lnTo>
                    <a:lnTo>
                      <a:pt x="236" y="35"/>
                    </a:lnTo>
                    <a:lnTo>
                      <a:pt x="241" y="28"/>
                    </a:lnTo>
                    <a:lnTo>
                      <a:pt x="240" y="25"/>
                    </a:lnTo>
                    <a:lnTo>
                      <a:pt x="244" y="21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46" y="2"/>
                    </a:lnTo>
                    <a:lnTo>
                      <a:pt x="253" y="5"/>
                    </a:lnTo>
                    <a:lnTo>
                      <a:pt x="259" y="0"/>
                    </a:lnTo>
                    <a:lnTo>
                      <a:pt x="259" y="6"/>
                    </a:lnTo>
                    <a:lnTo>
                      <a:pt x="258" y="11"/>
                    </a:lnTo>
                    <a:lnTo>
                      <a:pt x="256" y="16"/>
                    </a:lnTo>
                    <a:lnTo>
                      <a:pt x="259" y="19"/>
                    </a:lnTo>
                    <a:lnTo>
                      <a:pt x="260" y="24"/>
                    </a:lnTo>
                    <a:lnTo>
                      <a:pt x="267" y="25"/>
                    </a:lnTo>
                    <a:lnTo>
                      <a:pt x="264" y="31"/>
                    </a:lnTo>
                    <a:lnTo>
                      <a:pt x="269" y="32"/>
                    </a:lnTo>
                    <a:lnTo>
                      <a:pt x="269" y="38"/>
                    </a:lnTo>
                    <a:lnTo>
                      <a:pt x="267" y="42"/>
                    </a:lnTo>
                    <a:lnTo>
                      <a:pt x="265" y="51"/>
                    </a:lnTo>
                    <a:lnTo>
                      <a:pt x="268" y="58"/>
                    </a:lnTo>
                    <a:lnTo>
                      <a:pt x="273" y="54"/>
                    </a:lnTo>
                    <a:lnTo>
                      <a:pt x="282" y="55"/>
                    </a:lnTo>
                    <a:lnTo>
                      <a:pt x="289" y="60"/>
                    </a:lnTo>
                    <a:lnTo>
                      <a:pt x="294" y="55"/>
                    </a:lnTo>
                    <a:lnTo>
                      <a:pt x="304" y="53"/>
                    </a:lnTo>
                    <a:lnTo>
                      <a:pt x="307" y="47"/>
                    </a:lnTo>
                    <a:lnTo>
                      <a:pt x="309" y="42"/>
                    </a:lnTo>
                    <a:lnTo>
                      <a:pt x="313" y="43"/>
                    </a:lnTo>
                    <a:lnTo>
                      <a:pt x="316" y="47"/>
                    </a:lnTo>
                    <a:lnTo>
                      <a:pt x="319" y="47"/>
                    </a:lnTo>
                    <a:lnTo>
                      <a:pt x="327" y="54"/>
                    </a:lnTo>
                    <a:lnTo>
                      <a:pt x="333" y="54"/>
                    </a:lnTo>
                    <a:lnTo>
                      <a:pt x="341" y="51"/>
                    </a:lnTo>
                    <a:lnTo>
                      <a:pt x="343" y="56"/>
                    </a:lnTo>
                    <a:lnTo>
                      <a:pt x="341" y="63"/>
                    </a:lnTo>
                    <a:lnTo>
                      <a:pt x="342" y="68"/>
                    </a:lnTo>
                    <a:lnTo>
                      <a:pt x="337" y="73"/>
                    </a:lnTo>
                    <a:lnTo>
                      <a:pt x="344" y="74"/>
                    </a:lnTo>
                    <a:lnTo>
                      <a:pt x="343" y="82"/>
                    </a:lnTo>
                    <a:lnTo>
                      <a:pt x="344" y="90"/>
                    </a:lnTo>
                    <a:lnTo>
                      <a:pt x="351" y="92"/>
                    </a:lnTo>
                    <a:lnTo>
                      <a:pt x="361" y="89"/>
                    </a:lnTo>
                    <a:lnTo>
                      <a:pt x="371" y="88"/>
                    </a:lnTo>
                    <a:lnTo>
                      <a:pt x="371" y="95"/>
                    </a:lnTo>
                    <a:lnTo>
                      <a:pt x="377" y="99"/>
                    </a:lnTo>
                    <a:lnTo>
                      <a:pt x="388" y="99"/>
                    </a:lnTo>
                    <a:lnTo>
                      <a:pt x="387" y="106"/>
                    </a:lnTo>
                    <a:lnTo>
                      <a:pt x="381" y="108"/>
                    </a:lnTo>
                    <a:lnTo>
                      <a:pt x="378" y="114"/>
                    </a:lnTo>
                    <a:lnTo>
                      <a:pt x="386" y="118"/>
                    </a:lnTo>
                    <a:lnTo>
                      <a:pt x="390" y="121"/>
                    </a:lnTo>
                    <a:lnTo>
                      <a:pt x="387" y="128"/>
                    </a:lnTo>
                    <a:lnTo>
                      <a:pt x="387" y="134"/>
                    </a:lnTo>
                    <a:lnTo>
                      <a:pt x="391" y="141"/>
                    </a:lnTo>
                    <a:lnTo>
                      <a:pt x="390" y="146"/>
                    </a:lnTo>
                    <a:lnTo>
                      <a:pt x="385" y="150"/>
                    </a:lnTo>
                    <a:lnTo>
                      <a:pt x="383" y="156"/>
                    </a:lnTo>
                    <a:lnTo>
                      <a:pt x="387" y="160"/>
                    </a:lnTo>
                    <a:lnTo>
                      <a:pt x="390" y="166"/>
                    </a:lnTo>
                    <a:lnTo>
                      <a:pt x="385" y="169"/>
                    </a:lnTo>
                    <a:lnTo>
                      <a:pt x="381" y="176"/>
                    </a:lnTo>
                    <a:lnTo>
                      <a:pt x="378" y="179"/>
                    </a:lnTo>
                    <a:lnTo>
                      <a:pt x="381" y="182"/>
                    </a:lnTo>
                    <a:lnTo>
                      <a:pt x="382" y="187"/>
                    </a:lnTo>
                    <a:lnTo>
                      <a:pt x="377" y="188"/>
                    </a:lnTo>
                    <a:lnTo>
                      <a:pt x="381" y="195"/>
                    </a:lnTo>
                    <a:lnTo>
                      <a:pt x="382" y="200"/>
                    </a:lnTo>
                    <a:lnTo>
                      <a:pt x="377" y="202"/>
                    </a:lnTo>
                    <a:lnTo>
                      <a:pt x="375" y="200"/>
                    </a:lnTo>
                    <a:lnTo>
                      <a:pt x="375" y="204"/>
                    </a:lnTo>
                    <a:lnTo>
                      <a:pt x="371" y="212"/>
                    </a:lnTo>
                    <a:lnTo>
                      <a:pt x="106" y="235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1" name="Freeform 41"/>
              <p:cNvSpPr>
                <a:spLocks/>
              </p:cNvSpPr>
              <p:nvPr/>
            </p:nvSpPr>
            <p:spPr bwMode="auto">
              <a:xfrm>
                <a:off x="3464" y="2896"/>
                <a:ext cx="426" cy="37"/>
              </a:xfrm>
              <a:custGeom>
                <a:avLst/>
                <a:gdLst>
                  <a:gd name="T0" fmla="*/ 425 w 426"/>
                  <a:gd name="T1" fmla="*/ 13 h 37"/>
                  <a:gd name="T2" fmla="*/ 131 w 426"/>
                  <a:gd name="T3" fmla="*/ 36 h 37"/>
                  <a:gd name="T4" fmla="*/ 0 w 426"/>
                  <a:gd name="T5" fmla="*/ 23 h 37"/>
                  <a:gd name="T6" fmla="*/ 0 w 426"/>
                  <a:gd name="T7" fmla="*/ 0 h 37"/>
                  <a:gd name="T8" fmla="*/ 131 w 426"/>
                  <a:gd name="T9" fmla="*/ 11 h 37"/>
                  <a:gd name="T10" fmla="*/ 425 w 426"/>
                  <a:gd name="T11" fmla="*/ 0 h 37"/>
                  <a:gd name="T12" fmla="*/ 425 w 426"/>
                  <a:gd name="T13" fmla="*/ 1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6" h="37">
                    <a:moveTo>
                      <a:pt x="425" y="13"/>
                    </a:moveTo>
                    <a:lnTo>
                      <a:pt x="131" y="36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31" y="11"/>
                    </a:lnTo>
                    <a:lnTo>
                      <a:pt x="425" y="0"/>
                    </a:lnTo>
                    <a:lnTo>
                      <a:pt x="425" y="1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40" name="Line 40"/>
              <p:cNvSpPr>
                <a:spLocks noChangeShapeType="1"/>
              </p:cNvSpPr>
              <p:nvPr/>
            </p:nvSpPr>
            <p:spPr bwMode="auto">
              <a:xfrm flipV="1">
                <a:off x="3595" y="2903"/>
                <a:ext cx="0" cy="3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39" name="Line 39"/>
              <p:cNvSpPr>
                <a:spLocks noChangeShapeType="1"/>
              </p:cNvSpPr>
              <p:nvPr/>
            </p:nvSpPr>
            <p:spPr bwMode="auto">
              <a:xfrm>
                <a:off x="4330" y="2187"/>
                <a:ext cx="0" cy="2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38" name="Line 38"/>
              <p:cNvSpPr>
                <a:spLocks noChangeShapeType="1"/>
              </p:cNvSpPr>
              <p:nvPr/>
            </p:nvSpPr>
            <p:spPr bwMode="auto">
              <a:xfrm>
                <a:off x="4316" y="2180"/>
                <a:ext cx="0" cy="2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37" name="Freeform 37"/>
              <p:cNvSpPr>
                <a:spLocks/>
              </p:cNvSpPr>
              <p:nvPr/>
            </p:nvSpPr>
            <p:spPr bwMode="auto">
              <a:xfrm>
                <a:off x="3969" y="2411"/>
                <a:ext cx="608" cy="506"/>
              </a:xfrm>
              <a:custGeom>
                <a:avLst/>
                <a:gdLst>
                  <a:gd name="T0" fmla="*/ 607 w 608"/>
                  <a:gd name="T1" fmla="*/ 489 h 506"/>
                  <a:gd name="T2" fmla="*/ 607 w 608"/>
                  <a:gd name="T3" fmla="*/ 29 h 506"/>
                  <a:gd name="T4" fmla="*/ 486 w 608"/>
                  <a:gd name="T5" fmla="*/ 0 h 506"/>
                  <a:gd name="T6" fmla="*/ 0 w 608"/>
                  <a:gd name="T7" fmla="*/ 97 h 506"/>
                  <a:gd name="T8" fmla="*/ 0 w 608"/>
                  <a:gd name="T9" fmla="*/ 505 h 506"/>
                  <a:gd name="T10" fmla="*/ 607 w 608"/>
                  <a:gd name="T11" fmla="*/ 489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08" h="506">
                    <a:moveTo>
                      <a:pt x="607" y="489"/>
                    </a:moveTo>
                    <a:lnTo>
                      <a:pt x="607" y="29"/>
                    </a:lnTo>
                    <a:lnTo>
                      <a:pt x="486" y="0"/>
                    </a:lnTo>
                    <a:lnTo>
                      <a:pt x="0" y="97"/>
                    </a:lnTo>
                    <a:lnTo>
                      <a:pt x="0" y="505"/>
                    </a:lnTo>
                    <a:lnTo>
                      <a:pt x="607" y="489"/>
                    </a:lnTo>
                  </a:path>
                </a:pathLst>
              </a:custGeom>
              <a:solidFill>
                <a:srgbClr val="AAAAAA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6" name="Freeform 36"/>
              <p:cNvSpPr>
                <a:spLocks/>
              </p:cNvSpPr>
              <p:nvPr/>
            </p:nvSpPr>
            <p:spPr bwMode="auto">
              <a:xfrm>
                <a:off x="4482" y="2727"/>
                <a:ext cx="143" cy="167"/>
              </a:xfrm>
              <a:custGeom>
                <a:avLst/>
                <a:gdLst>
                  <a:gd name="T0" fmla="*/ 54 w 143"/>
                  <a:gd name="T1" fmla="*/ 160 h 167"/>
                  <a:gd name="T2" fmla="*/ 44 w 143"/>
                  <a:gd name="T3" fmla="*/ 153 h 167"/>
                  <a:gd name="T4" fmla="*/ 34 w 143"/>
                  <a:gd name="T5" fmla="*/ 144 h 167"/>
                  <a:gd name="T6" fmla="*/ 28 w 143"/>
                  <a:gd name="T7" fmla="*/ 134 h 167"/>
                  <a:gd name="T8" fmla="*/ 10 w 143"/>
                  <a:gd name="T9" fmla="*/ 128 h 167"/>
                  <a:gd name="T10" fmla="*/ 4 w 143"/>
                  <a:gd name="T11" fmla="*/ 118 h 167"/>
                  <a:gd name="T12" fmla="*/ 0 w 143"/>
                  <a:gd name="T13" fmla="*/ 107 h 167"/>
                  <a:gd name="T14" fmla="*/ 6 w 143"/>
                  <a:gd name="T15" fmla="*/ 69 h 167"/>
                  <a:gd name="T16" fmla="*/ 14 w 143"/>
                  <a:gd name="T17" fmla="*/ 62 h 167"/>
                  <a:gd name="T18" fmla="*/ 13 w 143"/>
                  <a:gd name="T19" fmla="*/ 51 h 167"/>
                  <a:gd name="T20" fmla="*/ 13 w 143"/>
                  <a:gd name="T21" fmla="*/ 36 h 167"/>
                  <a:gd name="T22" fmla="*/ 25 w 143"/>
                  <a:gd name="T23" fmla="*/ 40 h 167"/>
                  <a:gd name="T24" fmla="*/ 36 w 143"/>
                  <a:gd name="T25" fmla="*/ 44 h 167"/>
                  <a:gd name="T26" fmla="*/ 35 w 143"/>
                  <a:gd name="T27" fmla="*/ 32 h 167"/>
                  <a:gd name="T28" fmla="*/ 41 w 143"/>
                  <a:gd name="T29" fmla="*/ 16 h 167"/>
                  <a:gd name="T30" fmla="*/ 54 w 143"/>
                  <a:gd name="T31" fmla="*/ 19 h 167"/>
                  <a:gd name="T32" fmla="*/ 60 w 143"/>
                  <a:gd name="T33" fmla="*/ 19 h 167"/>
                  <a:gd name="T34" fmla="*/ 74 w 143"/>
                  <a:gd name="T35" fmla="*/ 19 h 167"/>
                  <a:gd name="T36" fmla="*/ 90 w 143"/>
                  <a:gd name="T37" fmla="*/ 16 h 167"/>
                  <a:gd name="T38" fmla="*/ 94 w 143"/>
                  <a:gd name="T39" fmla="*/ 6 h 167"/>
                  <a:gd name="T40" fmla="*/ 106 w 143"/>
                  <a:gd name="T41" fmla="*/ 0 h 167"/>
                  <a:gd name="T42" fmla="*/ 112 w 143"/>
                  <a:gd name="T43" fmla="*/ 6 h 167"/>
                  <a:gd name="T44" fmla="*/ 112 w 143"/>
                  <a:gd name="T45" fmla="*/ 19 h 167"/>
                  <a:gd name="T46" fmla="*/ 118 w 143"/>
                  <a:gd name="T47" fmla="*/ 28 h 167"/>
                  <a:gd name="T48" fmla="*/ 121 w 143"/>
                  <a:gd name="T49" fmla="*/ 39 h 167"/>
                  <a:gd name="T50" fmla="*/ 122 w 143"/>
                  <a:gd name="T51" fmla="*/ 51 h 167"/>
                  <a:gd name="T52" fmla="*/ 128 w 143"/>
                  <a:gd name="T53" fmla="*/ 67 h 167"/>
                  <a:gd name="T54" fmla="*/ 141 w 143"/>
                  <a:gd name="T55" fmla="*/ 65 h 167"/>
                  <a:gd name="T56" fmla="*/ 136 w 143"/>
                  <a:gd name="T57" fmla="*/ 77 h 167"/>
                  <a:gd name="T58" fmla="*/ 128 w 143"/>
                  <a:gd name="T59" fmla="*/ 89 h 167"/>
                  <a:gd name="T60" fmla="*/ 122 w 143"/>
                  <a:gd name="T61" fmla="*/ 99 h 167"/>
                  <a:gd name="T62" fmla="*/ 131 w 143"/>
                  <a:gd name="T63" fmla="*/ 105 h 167"/>
                  <a:gd name="T64" fmla="*/ 141 w 143"/>
                  <a:gd name="T65" fmla="*/ 109 h 167"/>
                  <a:gd name="T66" fmla="*/ 136 w 143"/>
                  <a:gd name="T67" fmla="*/ 120 h 167"/>
                  <a:gd name="T68" fmla="*/ 132 w 143"/>
                  <a:gd name="T69" fmla="*/ 134 h 167"/>
                  <a:gd name="T70" fmla="*/ 122 w 143"/>
                  <a:gd name="T71" fmla="*/ 144 h 167"/>
                  <a:gd name="T72" fmla="*/ 118 w 143"/>
                  <a:gd name="T73" fmla="*/ 153 h 167"/>
                  <a:gd name="T74" fmla="*/ 54 w 143"/>
                  <a:gd name="T75" fmla="*/ 164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3" h="167">
                    <a:moveTo>
                      <a:pt x="54" y="164"/>
                    </a:moveTo>
                    <a:lnTo>
                      <a:pt x="54" y="160"/>
                    </a:lnTo>
                    <a:lnTo>
                      <a:pt x="50" y="153"/>
                    </a:lnTo>
                    <a:lnTo>
                      <a:pt x="44" y="153"/>
                    </a:lnTo>
                    <a:lnTo>
                      <a:pt x="38" y="151"/>
                    </a:lnTo>
                    <a:lnTo>
                      <a:pt x="34" y="144"/>
                    </a:lnTo>
                    <a:lnTo>
                      <a:pt x="28" y="140"/>
                    </a:lnTo>
                    <a:lnTo>
                      <a:pt x="28" y="134"/>
                    </a:lnTo>
                    <a:lnTo>
                      <a:pt x="25" y="130"/>
                    </a:lnTo>
                    <a:lnTo>
                      <a:pt x="10" y="128"/>
                    </a:lnTo>
                    <a:lnTo>
                      <a:pt x="4" y="125"/>
                    </a:lnTo>
                    <a:lnTo>
                      <a:pt x="4" y="118"/>
                    </a:lnTo>
                    <a:lnTo>
                      <a:pt x="5" y="112"/>
                    </a:lnTo>
                    <a:lnTo>
                      <a:pt x="0" y="107"/>
                    </a:lnTo>
                    <a:lnTo>
                      <a:pt x="0" y="72"/>
                    </a:lnTo>
                    <a:lnTo>
                      <a:pt x="6" y="69"/>
                    </a:lnTo>
                    <a:lnTo>
                      <a:pt x="8" y="64"/>
                    </a:lnTo>
                    <a:lnTo>
                      <a:pt x="14" y="62"/>
                    </a:lnTo>
                    <a:lnTo>
                      <a:pt x="15" y="57"/>
                    </a:lnTo>
                    <a:lnTo>
                      <a:pt x="13" y="51"/>
                    </a:lnTo>
                    <a:lnTo>
                      <a:pt x="10" y="45"/>
                    </a:lnTo>
                    <a:lnTo>
                      <a:pt x="13" y="36"/>
                    </a:lnTo>
                    <a:lnTo>
                      <a:pt x="18" y="36"/>
                    </a:lnTo>
                    <a:lnTo>
                      <a:pt x="25" y="40"/>
                    </a:lnTo>
                    <a:lnTo>
                      <a:pt x="30" y="41"/>
                    </a:lnTo>
                    <a:lnTo>
                      <a:pt x="36" y="44"/>
                    </a:lnTo>
                    <a:lnTo>
                      <a:pt x="38" y="38"/>
                    </a:lnTo>
                    <a:lnTo>
                      <a:pt x="35" y="32"/>
                    </a:lnTo>
                    <a:lnTo>
                      <a:pt x="40" y="28"/>
                    </a:lnTo>
                    <a:lnTo>
                      <a:pt x="41" y="16"/>
                    </a:lnTo>
                    <a:lnTo>
                      <a:pt x="48" y="13"/>
                    </a:lnTo>
                    <a:lnTo>
                      <a:pt x="54" y="19"/>
                    </a:lnTo>
                    <a:lnTo>
                      <a:pt x="58" y="24"/>
                    </a:lnTo>
                    <a:lnTo>
                      <a:pt x="60" y="19"/>
                    </a:lnTo>
                    <a:lnTo>
                      <a:pt x="68" y="15"/>
                    </a:lnTo>
                    <a:lnTo>
                      <a:pt x="74" y="19"/>
                    </a:lnTo>
                    <a:lnTo>
                      <a:pt x="80" y="19"/>
                    </a:lnTo>
                    <a:lnTo>
                      <a:pt x="90" y="16"/>
                    </a:lnTo>
                    <a:lnTo>
                      <a:pt x="94" y="12"/>
                    </a:lnTo>
                    <a:lnTo>
                      <a:pt x="94" y="6"/>
                    </a:lnTo>
                    <a:lnTo>
                      <a:pt x="102" y="4"/>
                    </a:lnTo>
                    <a:lnTo>
                      <a:pt x="106" y="0"/>
                    </a:lnTo>
                    <a:lnTo>
                      <a:pt x="112" y="1"/>
                    </a:lnTo>
                    <a:lnTo>
                      <a:pt x="112" y="6"/>
                    </a:lnTo>
                    <a:lnTo>
                      <a:pt x="108" y="12"/>
                    </a:lnTo>
                    <a:lnTo>
                      <a:pt x="112" y="19"/>
                    </a:lnTo>
                    <a:lnTo>
                      <a:pt x="113" y="25"/>
                    </a:lnTo>
                    <a:lnTo>
                      <a:pt x="118" y="28"/>
                    </a:lnTo>
                    <a:lnTo>
                      <a:pt x="123" y="33"/>
                    </a:lnTo>
                    <a:lnTo>
                      <a:pt x="121" y="39"/>
                    </a:lnTo>
                    <a:lnTo>
                      <a:pt x="118" y="45"/>
                    </a:lnTo>
                    <a:lnTo>
                      <a:pt x="122" y="51"/>
                    </a:lnTo>
                    <a:lnTo>
                      <a:pt x="122" y="62"/>
                    </a:lnTo>
                    <a:lnTo>
                      <a:pt x="128" y="67"/>
                    </a:lnTo>
                    <a:lnTo>
                      <a:pt x="136" y="64"/>
                    </a:lnTo>
                    <a:lnTo>
                      <a:pt x="141" y="65"/>
                    </a:lnTo>
                    <a:lnTo>
                      <a:pt x="141" y="73"/>
                    </a:lnTo>
                    <a:lnTo>
                      <a:pt x="136" y="77"/>
                    </a:lnTo>
                    <a:lnTo>
                      <a:pt x="131" y="82"/>
                    </a:lnTo>
                    <a:lnTo>
                      <a:pt x="128" y="89"/>
                    </a:lnTo>
                    <a:lnTo>
                      <a:pt x="127" y="97"/>
                    </a:lnTo>
                    <a:lnTo>
                      <a:pt x="122" y="99"/>
                    </a:lnTo>
                    <a:lnTo>
                      <a:pt x="123" y="104"/>
                    </a:lnTo>
                    <a:lnTo>
                      <a:pt x="131" y="105"/>
                    </a:lnTo>
                    <a:lnTo>
                      <a:pt x="136" y="108"/>
                    </a:lnTo>
                    <a:lnTo>
                      <a:pt x="141" y="109"/>
                    </a:lnTo>
                    <a:lnTo>
                      <a:pt x="142" y="115"/>
                    </a:lnTo>
                    <a:lnTo>
                      <a:pt x="136" y="120"/>
                    </a:lnTo>
                    <a:lnTo>
                      <a:pt x="133" y="127"/>
                    </a:lnTo>
                    <a:lnTo>
                      <a:pt x="132" y="134"/>
                    </a:lnTo>
                    <a:lnTo>
                      <a:pt x="128" y="140"/>
                    </a:lnTo>
                    <a:lnTo>
                      <a:pt x="122" y="144"/>
                    </a:lnTo>
                    <a:lnTo>
                      <a:pt x="117" y="147"/>
                    </a:lnTo>
                    <a:lnTo>
                      <a:pt x="118" y="153"/>
                    </a:lnTo>
                    <a:lnTo>
                      <a:pt x="116" y="166"/>
                    </a:lnTo>
                    <a:lnTo>
                      <a:pt x="54" y="16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5" name="Freeform 35"/>
              <p:cNvSpPr>
                <a:spLocks/>
              </p:cNvSpPr>
              <p:nvPr/>
            </p:nvSpPr>
            <p:spPr bwMode="auto">
              <a:xfrm>
                <a:off x="4344" y="2460"/>
                <a:ext cx="12" cy="122"/>
              </a:xfrm>
              <a:custGeom>
                <a:avLst/>
                <a:gdLst>
                  <a:gd name="T0" fmla="*/ 0 w 12"/>
                  <a:gd name="T1" fmla="*/ 2 h 122"/>
                  <a:gd name="T2" fmla="*/ 0 w 12"/>
                  <a:gd name="T3" fmla="*/ 121 h 122"/>
                  <a:gd name="T4" fmla="*/ 11 w 12"/>
                  <a:gd name="T5" fmla="*/ 120 h 122"/>
                  <a:gd name="T6" fmla="*/ 11 w 12"/>
                  <a:gd name="T7" fmla="*/ 0 h 122"/>
                  <a:gd name="T8" fmla="*/ 0 w 12"/>
                  <a:gd name="T9" fmla="*/ 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22">
                    <a:moveTo>
                      <a:pt x="0" y="2"/>
                    </a:moveTo>
                    <a:lnTo>
                      <a:pt x="0" y="121"/>
                    </a:lnTo>
                    <a:lnTo>
                      <a:pt x="11" y="120"/>
                    </a:lnTo>
                    <a:lnTo>
                      <a:pt x="11" y="0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4" name="Freeform 34"/>
              <p:cNvSpPr>
                <a:spLocks/>
              </p:cNvSpPr>
              <p:nvPr/>
            </p:nvSpPr>
            <p:spPr bwMode="auto">
              <a:xfrm>
                <a:off x="4268" y="2474"/>
                <a:ext cx="10" cy="117"/>
              </a:xfrm>
              <a:custGeom>
                <a:avLst/>
                <a:gdLst>
                  <a:gd name="T0" fmla="*/ 0 w 10"/>
                  <a:gd name="T1" fmla="*/ 1 h 117"/>
                  <a:gd name="T2" fmla="*/ 0 w 10"/>
                  <a:gd name="T3" fmla="*/ 116 h 117"/>
                  <a:gd name="T4" fmla="*/ 9 w 10"/>
                  <a:gd name="T5" fmla="*/ 115 h 117"/>
                  <a:gd name="T6" fmla="*/ 9 w 10"/>
                  <a:gd name="T7" fmla="*/ 0 h 117"/>
                  <a:gd name="T8" fmla="*/ 0 w 10"/>
                  <a:gd name="T9" fmla="*/ 1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17">
                    <a:moveTo>
                      <a:pt x="0" y="1"/>
                    </a:moveTo>
                    <a:lnTo>
                      <a:pt x="0" y="116"/>
                    </a:lnTo>
                    <a:lnTo>
                      <a:pt x="9" y="115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3" name="Freeform 33"/>
              <p:cNvSpPr>
                <a:spLocks/>
              </p:cNvSpPr>
              <p:nvPr/>
            </p:nvSpPr>
            <p:spPr bwMode="auto">
              <a:xfrm>
                <a:off x="4191" y="2488"/>
                <a:ext cx="9" cy="113"/>
              </a:xfrm>
              <a:custGeom>
                <a:avLst/>
                <a:gdLst>
                  <a:gd name="T0" fmla="*/ 0 w 9"/>
                  <a:gd name="T1" fmla="*/ 1 h 113"/>
                  <a:gd name="T2" fmla="*/ 0 w 9"/>
                  <a:gd name="T3" fmla="*/ 112 h 113"/>
                  <a:gd name="T4" fmla="*/ 8 w 9"/>
                  <a:gd name="T5" fmla="*/ 111 h 113"/>
                  <a:gd name="T6" fmla="*/ 8 w 9"/>
                  <a:gd name="T7" fmla="*/ 0 h 113"/>
                  <a:gd name="T8" fmla="*/ 0 w 9"/>
                  <a:gd name="T9" fmla="*/ 1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13">
                    <a:moveTo>
                      <a:pt x="0" y="1"/>
                    </a:moveTo>
                    <a:lnTo>
                      <a:pt x="0" y="112"/>
                    </a:lnTo>
                    <a:lnTo>
                      <a:pt x="8" y="111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2" name="Freeform 32"/>
              <p:cNvSpPr>
                <a:spLocks/>
              </p:cNvSpPr>
              <p:nvPr/>
            </p:nvSpPr>
            <p:spPr bwMode="auto">
              <a:xfrm>
                <a:off x="4115" y="2502"/>
                <a:ext cx="7" cy="108"/>
              </a:xfrm>
              <a:custGeom>
                <a:avLst/>
                <a:gdLst>
                  <a:gd name="T0" fmla="*/ 0 w 7"/>
                  <a:gd name="T1" fmla="*/ 1 h 108"/>
                  <a:gd name="T2" fmla="*/ 0 w 7"/>
                  <a:gd name="T3" fmla="*/ 107 h 108"/>
                  <a:gd name="T4" fmla="*/ 6 w 7"/>
                  <a:gd name="T5" fmla="*/ 106 h 108"/>
                  <a:gd name="T6" fmla="*/ 6 w 7"/>
                  <a:gd name="T7" fmla="*/ 0 h 108"/>
                  <a:gd name="T8" fmla="*/ 0 w 7"/>
                  <a:gd name="T9" fmla="*/ 1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8">
                    <a:moveTo>
                      <a:pt x="0" y="1"/>
                    </a:moveTo>
                    <a:lnTo>
                      <a:pt x="0" y="107"/>
                    </a:lnTo>
                    <a:lnTo>
                      <a:pt x="6" y="106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1" name="Freeform 31"/>
              <p:cNvSpPr>
                <a:spLocks/>
              </p:cNvSpPr>
              <p:nvPr/>
            </p:nvSpPr>
            <p:spPr bwMode="auto">
              <a:xfrm>
                <a:off x="4037" y="2516"/>
                <a:ext cx="9" cy="104"/>
              </a:xfrm>
              <a:custGeom>
                <a:avLst/>
                <a:gdLst>
                  <a:gd name="T0" fmla="*/ 0 w 9"/>
                  <a:gd name="T1" fmla="*/ 1 h 104"/>
                  <a:gd name="T2" fmla="*/ 0 w 9"/>
                  <a:gd name="T3" fmla="*/ 103 h 104"/>
                  <a:gd name="T4" fmla="*/ 8 w 9"/>
                  <a:gd name="T5" fmla="*/ 102 h 104"/>
                  <a:gd name="T6" fmla="*/ 8 w 9"/>
                  <a:gd name="T7" fmla="*/ 0 h 104"/>
                  <a:gd name="T8" fmla="*/ 0 w 9"/>
                  <a:gd name="T9" fmla="*/ 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04">
                    <a:moveTo>
                      <a:pt x="0" y="1"/>
                    </a:moveTo>
                    <a:lnTo>
                      <a:pt x="0" y="103"/>
                    </a:lnTo>
                    <a:lnTo>
                      <a:pt x="8" y="102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30" name="Freeform 30"/>
              <p:cNvSpPr>
                <a:spLocks/>
              </p:cNvSpPr>
              <p:nvPr/>
            </p:nvSpPr>
            <p:spPr bwMode="auto">
              <a:xfrm>
                <a:off x="4394" y="2586"/>
                <a:ext cx="13" cy="129"/>
              </a:xfrm>
              <a:custGeom>
                <a:avLst/>
                <a:gdLst>
                  <a:gd name="T0" fmla="*/ 0 w 13"/>
                  <a:gd name="T1" fmla="*/ 1 h 129"/>
                  <a:gd name="T2" fmla="*/ 0 w 13"/>
                  <a:gd name="T3" fmla="*/ 128 h 129"/>
                  <a:gd name="T4" fmla="*/ 12 w 13"/>
                  <a:gd name="T5" fmla="*/ 127 h 129"/>
                  <a:gd name="T6" fmla="*/ 12 w 13"/>
                  <a:gd name="T7" fmla="*/ 0 h 129"/>
                  <a:gd name="T8" fmla="*/ 0 w 13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" h="129">
                    <a:moveTo>
                      <a:pt x="0" y="1"/>
                    </a:moveTo>
                    <a:lnTo>
                      <a:pt x="0" y="128"/>
                    </a:lnTo>
                    <a:lnTo>
                      <a:pt x="12" y="127"/>
                    </a:lnTo>
                    <a:lnTo>
                      <a:pt x="12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9" name="Freeform 29"/>
              <p:cNvSpPr>
                <a:spLocks/>
              </p:cNvSpPr>
              <p:nvPr/>
            </p:nvSpPr>
            <p:spPr bwMode="auto">
              <a:xfrm>
                <a:off x="4319" y="2595"/>
                <a:ext cx="11" cy="126"/>
              </a:xfrm>
              <a:custGeom>
                <a:avLst/>
                <a:gdLst>
                  <a:gd name="T0" fmla="*/ 0 w 11"/>
                  <a:gd name="T1" fmla="*/ 1 h 126"/>
                  <a:gd name="T2" fmla="*/ 0 w 11"/>
                  <a:gd name="T3" fmla="*/ 125 h 126"/>
                  <a:gd name="T4" fmla="*/ 10 w 11"/>
                  <a:gd name="T5" fmla="*/ 124 h 126"/>
                  <a:gd name="T6" fmla="*/ 10 w 11"/>
                  <a:gd name="T7" fmla="*/ 0 h 126"/>
                  <a:gd name="T8" fmla="*/ 0 w 11"/>
                  <a:gd name="T9" fmla="*/ 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26">
                    <a:moveTo>
                      <a:pt x="0" y="1"/>
                    </a:moveTo>
                    <a:lnTo>
                      <a:pt x="0" y="125"/>
                    </a:lnTo>
                    <a:lnTo>
                      <a:pt x="10" y="124"/>
                    </a:lnTo>
                    <a:lnTo>
                      <a:pt x="10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8" name="Freeform 28"/>
              <p:cNvSpPr>
                <a:spLocks/>
              </p:cNvSpPr>
              <p:nvPr/>
            </p:nvSpPr>
            <p:spPr bwMode="auto">
              <a:xfrm>
                <a:off x="4241" y="2604"/>
                <a:ext cx="10" cy="122"/>
              </a:xfrm>
              <a:custGeom>
                <a:avLst/>
                <a:gdLst>
                  <a:gd name="T0" fmla="*/ 0 w 10"/>
                  <a:gd name="T1" fmla="*/ 1 h 122"/>
                  <a:gd name="T2" fmla="*/ 0 w 10"/>
                  <a:gd name="T3" fmla="*/ 121 h 122"/>
                  <a:gd name="T4" fmla="*/ 9 w 10"/>
                  <a:gd name="T5" fmla="*/ 121 h 122"/>
                  <a:gd name="T6" fmla="*/ 9 w 10"/>
                  <a:gd name="T7" fmla="*/ 0 h 122"/>
                  <a:gd name="T8" fmla="*/ 0 w 10"/>
                  <a:gd name="T9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2">
                    <a:moveTo>
                      <a:pt x="0" y="1"/>
                    </a:moveTo>
                    <a:lnTo>
                      <a:pt x="0" y="121"/>
                    </a:lnTo>
                    <a:lnTo>
                      <a:pt x="9" y="121"/>
                    </a:lnTo>
                    <a:lnTo>
                      <a:pt x="9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7" name="Freeform 27"/>
              <p:cNvSpPr>
                <a:spLocks/>
              </p:cNvSpPr>
              <p:nvPr/>
            </p:nvSpPr>
            <p:spPr bwMode="auto">
              <a:xfrm>
                <a:off x="4162" y="2614"/>
                <a:ext cx="9" cy="130"/>
              </a:xfrm>
              <a:custGeom>
                <a:avLst/>
                <a:gdLst>
                  <a:gd name="T0" fmla="*/ 0 w 9"/>
                  <a:gd name="T1" fmla="*/ 1 h 130"/>
                  <a:gd name="T2" fmla="*/ 0 w 9"/>
                  <a:gd name="T3" fmla="*/ 129 h 130"/>
                  <a:gd name="T4" fmla="*/ 8 w 9"/>
                  <a:gd name="T5" fmla="*/ 128 h 130"/>
                  <a:gd name="T6" fmla="*/ 8 w 9"/>
                  <a:gd name="T7" fmla="*/ 0 h 130"/>
                  <a:gd name="T8" fmla="*/ 0 w 9"/>
                  <a:gd name="T9" fmla="*/ 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130">
                    <a:moveTo>
                      <a:pt x="0" y="1"/>
                    </a:moveTo>
                    <a:lnTo>
                      <a:pt x="0" y="129"/>
                    </a:lnTo>
                    <a:lnTo>
                      <a:pt x="8" y="128"/>
                    </a:lnTo>
                    <a:lnTo>
                      <a:pt x="8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6" name="Freeform 26"/>
              <p:cNvSpPr>
                <a:spLocks/>
              </p:cNvSpPr>
              <p:nvPr/>
            </p:nvSpPr>
            <p:spPr bwMode="auto">
              <a:xfrm>
                <a:off x="4085" y="2624"/>
                <a:ext cx="7" cy="130"/>
              </a:xfrm>
              <a:custGeom>
                <a:avLst/>
                <a:gdLst>
                  <a:gd name="T0" fmla="*/ 0 w 7"/>
                  <a:gd name="T1" fmla="*/ 0 h 130"/>
                  <a:gd name="T2" fmla="*/ 0 w 7"/>
                  <a:gd name="T3" fmla="*/ 129 h 130"/>
                  <a:gd name="T4" fmla="*/ 6 w 7"/>
                  <a:gd name="T5" fmla="*/ 128 h 130"/>
                  <a:gd name="T6" fmla="*/ 6 w 7"/>
                  <a:gd name="T7" fmla="*/ 0 h 130"/>
                  <a:gd name="T8" fmla="*/ 0 w 7"/>
                  <a:gd name="T9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0">
                    <a:moveTo>
                      <a:pt x="0" y="0"/>
                    </a:moveTo>
                    <a:lnTo>
                      <a:pt x="0" y="129"/>
                    </a:lnTo>
                    <a:lnTo>
                      <a:pt x="6" y="128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5" name="Freeform 25"/>
              <p:cNvSpPr>
                <a:spLocks/>
              </p:cNvSpPr>
              <p:nvPr/>
            </p:nvSpPr>
            <p:spPr bwMode="auto">
              <a:xfrm>
                <a:off x="4007" y="2634"/>
                <a:ext cx="7" cy="129"/>
              </a:xfrm>
              <a:custGeom>
                <a:avLst/>
                <a:gdLst>
                  <a:gd name="T0" fmla="*/ 0 w 7"/>
                  <a:gd name="T1" fmla="*/ 1 h 129"/>
                  <a:gd name="T2" fmla="*/ 0 w 7"/>
                  <a:gd name="T3" fmla="*/ 128 h 129"/>
                  <a:gd name="T4" fmla="*/ 6 w 7"/>
                  <a:gd name="T5" fmla="*/ 127 h 129"/>
                  <a:gd name="T6" fmla="*/ 6 w 7"/>
                  <a:gd name="T7" fmla="*/ 0 h 129"/>
                  <a:gd name="T8" fmla="*/ 0 w 7"/>
                  <a:gd name="T9" fmla="*/ 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29">
                    <a:moveTo>
                      <a:pt x="0" y="1"/>
                    </a:moveTo>
                    <a:lnTo>
                      <a:pt x="0" y="128"/>
                    </a:lnTo>
                    <a:lnTo>
                      <a:pt x="6" y="127"/>
                    </a:lnTo>
                    <a:lnTo>
                      <a:pt x="6" y="0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4" name="Line 24"/>
              <p:cNvSpPr>
                <a:spLocks noChangeShapeType="1"/>
              </p:cNvSpPr>
              <p:nvPr/>
            </p:nvSpPr>
            <p:spPr bwMode="auto">
              <a:xfrm>
                <a:off x="4456" y="2415"/>
                <a:ext cx="0" cy="38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51223" name="Freeform 23"/>
              <p:cNvSpPr>
                <a:spLocks/>
              </p:cNvSpPr>
              <p:nvPr/>
            </p:nvSpPr>
            <p:spPr bwMode="auto">
              <a:xfrm>
                <a:off x="4247" y="2732"/>
                <a:ext cx="250" cy="182"/>
              </a:xfrm>
              <a:custGeom>
                <a:avLst/>
                <a:gdLst>
                  <a:gd name="T0" fmla="*/ 49 w 250"/>
                  <a:gd name="T1" fmla="*/ 162 h 182"/>
                  <a:gd name="T2" fmla="*/ 36 w 250"/>
                  <a:gd name="T3" fmla="*/ 155 h 182"/>
                  <a:gd name="T4" fmla="*/ 29 w 250"/>
                  <a:gd name="T5" fmla="*/ 148 h 182"/>
                  <a:gd name="T6" fmla="*/ 23 w 250"/>
                  <a:gd name="T7" fmla="*/ 136 h 182"/>
                  <a:gd name="T8" fmla="*/ 13 w 250"/>
                  <a:gd name="T9" fmla="*/ 128 h 182"/>
                  <a:gd name="T10" fmla="*/ 4 w 250"/>
                  <a:gd name="T11" fmla="*/ 120 h 182"/>
                  <a:gd name="T12" fmla="*/ 3 w 250"/>
                  <a:gd name="T13" fmla="*/ 85 h 182"/>
                  <a:gd name="T14" fmla="*/ 1 w 250"/>
                  <a:gd name="T15" fmla="*/ 74 h 182"/>
                  <a:gd name="T16" fmla="*/ 19 w 250"/>
                  <a:gd name="T17" fmla="*/ 71 h 182"/>
                  <a:gd name="T18" fmla="*/ 21 w 250"/>
                  <a:gd name="T19" fmla="*/ 65 h 182"/>
                  <a:gd name="T20" fmla="*/ 19 w 250"/>
                  <a:gd name="T21" fmla="*/ 55 h 182"/>
                  <a:gd name="T22" fmla="*/ 11 w 250"/>
                  <a:gd name="T23" fmla="*/ 47 h 182"/>
                  <a:gd name="T24" fmla="*/ 28 w 250"/>
                  <a:gd name="T25" fmla="*/ 41 h 182"/>
                  <a:gd name="T26" fmla="*/ 39 w 250"/>
                  <a:gd name="T27" fmla="*/ 43 h 182"/>
                  <a:gd name="T28" fmla="*/ 49 w 250"/>
                  <a:gd name="T29" fmla="*/ 49 h 182"/>
                  <a:gd name="T30" fmla="*/ 63 w 250"/>
                  <a:gd name="T31" fmla="*/ 52 h 182"/>
                  <a:gd name="T32" fmla="*/ 67 w 250"/>
                  <a:gd name="T33" fmla="*/ 41 h 182"/>
                  <a:gd name="T34" fmla="*/ 80 w 250"/>
                  <a:gd name="T35" fmla="*/ 36 h 182"/>
                  <a:gd name="T36" fmla="*/ 91 w 250"/>
                  <a:gd name="T37" fmla="*/ 31 h 182"/>
                  <a:gd name="T38" fmla="*/ 94 w 250"/>
                  <a:gd name="T39" fmla="*/ 14 h 182"/>
                  <a:gd name="T40" fmla="*/ 101 w 250"/>
                  <a:gd name="T41" fmla="*/ 11 h 182"/>
                  <a:gd name="T42" fmla="*/ 106 w 250"/>
                  <a:gd name="T43" fmla="*/ 1 h 182"/>
                  <a:gd name="T44" fmla="*/ 113 w 250"/>
                  <a:gd name="T45" fmla="*/ 8 h 182"/>
                  <a:gd name="T46" fmla="*/ 119 w 250"/>
                  <a:gd name="T47" fmla="*/ 20 h 182"/>
                  <a:gd name="T48" fmla="*/ 121 w 250"/>
                  <a:gd name="T49" fmla="*/ 33 h 182"/>
                  <a:gd name="T50" fmla="*/ 125 w 250"/>
                  <a:gd name="T51" fmla="*/ 40 h 182"/>
                  <a:gd name="T52" fmla="*/ 132 w 250"/>
                  <a:gd name="T53" fmla="*/ 42 h 182"/>
                  <a:gd name="T54" fmla="*/ 137 w 250"/>
                  <a:gd name="T55" fmla="*/ 55 h 182"/>
                  <a:gd name="T56" fmla="*/ 146 w 250"/>
                  <a:gd name="T57" fmla="*/ 56 h 182"/>
                  <a:gd name="T58" fmla="*/ 151 w 250"/>
                  <a:gd name="T59" fmla="*/ 47 h 182"/>
                  <a:gd name="T60" fmla="*/ 158 w 250"/>
                  <a:gd name="T61" fmla="*/ 40 h 182"/>
                  <a:gd name="T62" fmla="*/ 165 w 250"/>
                  <a:gd name="T63" fmla="*/ 36 h 182"/>
                  <a:gd name="T64" fmla="*/ 175 w 250"/>
                  <a:gd name="T65" fmla="*/ 31 h 182"/>
                  <a:gd name="T66" fmla="*/ 185 w 250"/>
                  <a:gd name="T67" fmla="*/ 24 h 182"/>
                  <a:gd name="T68" fmla="*/ 195 w 250"/>
                  <a:gd name="T69" fmla="*/ 22 h 182"/>
                  <a:gd name="T70" fmla="*/ 205 w 250"/>
                  <a:gd name="T71" fmla="*/ 31 h 182"/>
                  <a:gd name="T72" fmla="*/ 209 w 250"/>
                  <a:gd name="T73" fmla="*/ 36 h 182"/>
                  <a:gd name="T74" fmla="*/ 215 w 250"/>
                  <a:gd name="T75" fmla="*/ 42 h 182"/>
                  <a:gd name="T76" fmla="*/ 235 w 250"/>
                  <a:gd name="T77" fmla="*/ 47 h 182"/>
                  <a:gd name="T78" fmla="*/ 234 w 250"/>
                  <a:gd name="T79" fmla="*/ 55 h 182"/>
                  <a:gd name="T80" fmla="*/ 235 w 250"/>
                  <a:gd name="T81" fmla="*/ 61 h 182"/>
                  <a:gd name="T82" fmla="*/ 239 w 250"/>
                  <a:gd name="T83" fmla="*/ 72 h 182"/>
                  <a:gd name="T84" fmla="*/ 243 w 250"/>
                  <a:gd name="T85" fmla="*/ 81 h 182"/>
                  <a:gd name="T86" fmla="*/ 249 w 250"/>
                  <a:gd name="T87" fmla="*/ 88 h 182"/>
                  <a:gd name="T88" fmla="*/ 240 w 250"/>
                  <a:gd name="T89" fmla="*/ 95 h 182"/>
                  <a:gd name="T90" fmla="*/ 233 w 250"/>
                  <a:gd name="T91" fmla="*/ 103 h 182"/>
                  <a:gd name="T92" fmla="*/ 234 w 250"/>
                  <a:gd name="T93" fmla="*/ 116 h 182"/>
                  <a:gd name="T94" fmla="*/ 225 w 250"/>
                  <a:gd name="T95" fmla="*/ 127 h 182"/>
                  <a:gd name="T96" fmla="*/ 225 w 250"/>
                  <a:gd name="T97" fmla="*/ 134 h 182"/>
                  <a:gd name="T98" fmla="*/ 240 w 250"/>
                  <a:gd name="T99" fmla="*/ 138 h 182"/>
                  <a:gd name="T100" fmla="*/ 243 w 250"/>
                  <a:gd name="T101" fmla="*/ 146 h 182"/>
                  <a:gd name="T102" fmla="*/ 239 w 250"/>
                  <a:gd name="T103" fmla="*/ 181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50" h="182">
                    <a:moveTo>
                      <a:pt x="52" y="166"/>
                    </a:moveTo>
                    <a:lnTo>
                      <a:pt x="49" y="162"/>
                    </a:lnTo>
                    <a:lnTo>
                      <a:pt x="42" y="159"/>
                    </a:lnTo>
                    <a:lnTo>
                      <a:pt x="36" y="155"/>
                    </a:lnTo>
                    <a:lnTo>
                      <a:pt x="35" y="149"/>
                    </a:lnTo>
                    <a:lnTo>
                      <a:pt x="29" y="148"/>
                    </a:lnTo>
                    <a:lnTo>
                      <a:pt x="24" y="143"/>
                    </a:lnTo>
                    <a:lnTo>
                      <a:pt x="23" y="136"/>
                    </a:lnTo>
                    <a:lnTo>
                      <a:pt x="21" y="130"/>
                    </a:lnTo>
                    <a:lnTo>
                      <a:pt x="13" y="128"/>
                    </a:lnTo>
                    <a:lnTo>
                      <a:pt x="9" y="123"/>
                    </a:lnTo>
                    <a:lnTo>
                      <a:pt x="4" y="120"/>
                    </a:lnTo>
                    <a:lnTo>
                      <a:pt x="0" y="115"/>
                    </a:lnTo>
                    <a:lnTo>
                      <a:pt x="3" y="85"/>
                    </a:lnTo>
                    <a:lnTo>
                      <a:pt x="1" y="80"/>
                    </a:lnTo>
                    <a:lnTo>
                      <a:pt x="1" y="74"/>
                    </a:lnTo>
                    <a:lnTo>
                      <a:pt x="6" y="72"/>
                    </a:lnTo>
                    <a:lnTo>
                      <a:pt x="19" y="71"/>
                    </a:lnTo>
                    <a:lnTo>
                      <a:pt x="26" y="68"/>
                    </a:lnTo>
                    <a:lnTo>
                      <a:pt x="21" y="65"/>
                    </a:lnTo>
                    <a:lnTo>
                      <a:pt x="18" y="60"/>
                    </a:lnTo>
                    <a:lnTo>
                      <a:pt x="19" y="55"/>
                    </a:lnTo>
                    <a:lnTo>
                      <a:pt x="13" y="52"/>
                    </a:lnTo>
                    <a:lnTo>
                      <a:pt x="11" y="47"/>
                    </a:lnTo>
                    <a:lnTo>
                      <a:pt x="16" y="43"/>
                    </a:lnTo>
                    <a:lnTo>
                      <a:pt x="28" y="41"/>
                    </a:lnTo>
                    <a:lnTo>
                      <a:pt x="34" y="39"/>
                    </a:lnTo>
                    <a:lnTo>
                      <a:pt x="39" y="43"/>
                    </a:lnTo>
                    <a:lnTo>
                      <a:pt x="45" y="45"/>
                    </a:lnTo>
                    <a:lnTo>
                      <a:pt x="49" y="49"/>
                    </a:lnTo>
                    <a:lnTo>
                      <a:pt x="57" y="49"/>
                    </a:lnTo>
                    <a:lnTo>
                      <a:pt x="63" y="52"/>
                    </a:lnTo>
                    <a:lnTo>
                      <a:pt x="67" y="48"/>
                    </a:lnTo>
                    <a:lnTo>
                      <a:pt x="67" y="41"/>
                    </a:lnTo>
                    <a:lnTo>
                      <a:pt x="74" y="40"/>
                    </a:lnTo>
                    <a:lnTo>
                      <a:pt x="80" y="36"/>
                    </a:lnTo>
                    <a:lnTo>
                      <a:pt x="87" y="35"/>
                    </a:lnTo>
                    <a:lnTo>
                      <a:pt x="91" y="31"/>
                    </a:lnTo>
                    <a:lnTo>
                      <a:pt x="91" y="19"/>
                    </a:lnTo>
                    <a:lnTo>
                      <a:pt x="94" y="14"/>
                    </a:lnTo>
                    <a:lnTo>
                      <a:pt x="98" y="16"/>
                    </a:lnTo>
                    <a:lnTo>
                      <a:pt x="101" y="11"/>
                    </a:lnTo>
                    <a:lnTo>
                      <a:pt x="102" y="0"/>
                    </a:lnTo>
                    <a:lnTo>
                      <a:pt x="106" y="1"/>
                    </a:lnTo>
                    <a:lnTo>
                      <a:pt x="107" y="7"/>
                    </a:lnTo>
                    <a:lnTo>
                      <a:pt x="113" y="8"/>
                    </a:lnTo>
                    <a:lnTo>
                      <a:pt x="114" y="15"/>
                    </a:lnTo>
                    <a:lnTo>
                      <a:pt x="119" y="20"/>
                    </a:lnTo>
                    <a:lnTo>
                      <a:pt x="121" y="27"/>
                    </a:lnTo>
                    <a:lnTo>
                      <a:pt x="121" y="33"/>
                    </a:lnTo>
                    <a:lnTo>
                      <a:pt x="117" y="40"/>
                    </a:lnTo>
                    <a:lnTo>
                      <a:pt x="125" y="40"/>
                    </a:lnTo>
                    <a:lnTo>
                      <a:pt x="131" y="38"/>
                    </a:lnTo>
                    <a:lnTo>
                      <a:pt x="132" y="42"/>
                    </a:lnTo>
                    <a:lnTo>
                      <a:pt x="131" y="52"/>
                    </a:lnTo>
                    <a:lnTo>
                      <a:pt x="137" y="55"/>
                    </a:lnTo>
                    <a:lnTo>
                      <a:pt x="142" y="54"/>
                    </a:lnTo>
                    <a:lnTo>
                      <a:pt x="146" y="56"/>
                    </a:lnTo>
                    <a:lnTo>
                      <a:pt x="147" y="52"/>
                    </a:lnTo>
                    <a:lnTo>
                      <a:pt x="151" y="47"/>
                    </a:lnTo>
                    <a:lnTo>
                      <a:pt x="155" y="45"/>
                    </a:lnTo>
                    <a:lnTo>
                      <a:pt x="158" y="40"/>
                    </a:lnTo>
                    <a:lnTo>
                      <a:pt x="161" y="36"/>
                    </a:lnTo>
                    <a:lnTo>
                      <a:pt x="165" y="36"/>
                    </a:lnTo>
                    <a:lnTo>
                      <a:pt x="171" y="34"/>
                    </a:lnTo>
                    <a:lnTo>
                      <a:pt x="175" y="31"/>
                    </a:lnTo>
                    <a:lnTo>
                      <a:pt x="179" y="25"/>
                    </a:lnTo>
                    <a:lnTo>
                      <a:pt x="185" y="24"/>
                    </a:lnTo>
                    <a:lnTo>
                      <a:pt x="191" y="19"/>
                    </a:lnTo>
                    <a:lnTo>
                      <a:pt x="195" y="22"/>
                    </a:lnTo>
                    <a:lnTo>
                      <a:pt x="201" y="24"/>
                    </a:lnTo>
                    <a:lnTo>
                      <a:pt x="205" y="31"/>
                    </a:lnTo>
                    <a:lnTo>
                      <a:pt x="205" y="39"/>
                    </a:lnTo>
                    <a:lnTo>
                      <a:pt x="209" y="36"/>
                    </a:lnTo>
                    <a:lnTo>
                      <a:pt x="210" y="41"/>
                    </a:lnTo>
                    <a:lnTo>
                      <a:pt x="215" y="42"/>
                    </a:lnTo>
                    <a:lnTo>
                      <a:pt x="223" y="46"/>
                    </a:lnTo>
                    <a:lnTo>
                      <a:pt x="235" y="47"/>
                    </a:lnTo>
                    <a:lnTo>
                      <a:pt x="239" y="52"/>
                    </a:lnTo>
                    <a:lnTo>
                      <a:pt x="234" y="55"/>
                    </a:lnTo>
                    <a:lnTo>
                      <a:pt x="239" y="59"/>
                    </a:lnTo>
                    <a:lnTo>
                      <a:pt x="235" y="61"/>
                    </a:lnTo>
                    <a:lnTo>
                      <a:pt x="239" y="66"/>
                    </a:lnTo>
                    <a:lnTo>
                      <a:pt x="239" y="72"/>
                    </a:lnTo>
                    <a:lnTo>
                      <a:pt x="238" y="78"/>
                    </a:lnTo>
                    <a:lnTo>
                      <a:pt x="243" y="81"/>
                    </a:lnTo>
                    <a:lnTo>
                      <a:pt x="248" y="82"/>
                    </a:lnTo>
                    <a:lnTo>
                      <a:pt x="249" y="88"/>
                    </a:lnTo>
                    <a:lnTo>
                      <a:pt x="245" y="94"/>
                    </a:lnTo>
                    <a:lnTo>
                      <a:pt x="240" y="95"/>
                    </a:lnTo>
                    <a:lnTo>
                      <a:pt x="239" y="100"/>
                    </a:lnTo>
                    <a:lnTo>
                      <a:pt x="233" y="103"/>
                    </a:lnTo>
                    <a:lnTo>
                      <a:pt x="233" y="110"/>
                    </a:lnTo>
                    <a:lnTo>
                      <a:pt x="234" y="116"/>
                    </a:lnTo>
                    <a:lnTo>
                      <a:pt x="229" y="120"/>
                    </a:lnTo>
                    <a:lnTo>
                      <a:pt x="225" y="127"/>
                    </a:lnTo>
                    <a:lnTo>
                      <a:pt x="220" y="129"/>
                    </a:lnTo>
                    <a:lnTo>
                      <a:pt x="225" y="134"/>
                    </a:lnTo>
                    <a:lnTo>
                      <a:pt x="234" y="136"/>
                    </a:lnTo>
                    <a:lnTo>
                      <a:pt x="240" y="138"/>
                    </a:lnTo>
                    <a:lnTo>
                      <a:pt x="244" y="141"/>
                    </a:lnTo>
                    <a:lnTo>
                      <a:pt x="243" y="146"/>
                    </a:lnTo>
                    <a:lnTo>
                      <a:pt x="236" y="152"/>
                    </a:lnTo>
                    <a:lnTo>
                      <a:pt x="239" y="181"/>
                    </a:lnTo>
                    <a:lnTo>
                      <a:pt x="52" y="166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2" name="Freeform 22"/>
              <p:cNvSpPr>
                <a:spLocks/>
              </p:cNvSpPr>
              <p:nvPr/>
            </p:nvSpPr>
            <p:spPr bwMode="auto">
              <a:xfrm>
                <a:off x="3942" y="2646"/>
                <a:ext cx="314" cy="277"/>
              </a:xfrm>
              <a:custGeom>
                <a:avLst/>
                <a:gdLst>
                  <a:gd name="T0" fmla="*/ 48 w 314"/>
                  <a:gd name="T1" fmla="*/ 248 h 277"/>
                  <a:gd name="T2" fmla="*/ 48 w 314"/>
                  <a:gd name="T3" fmla="*/ 237 h 277"/>
                  <a:gd name="T4" fmla="*/ 33 w 314"/>
                  <a:gd name="T5" fmla="*/ 229 h 277"/>
                  <a:gd name="T6" fmla="*/ 26 w 314"/>
                  <a:gd name="T7" fmla="*/ 206 h 277"/>
                  <a:gd name="T8" fmla="*/ 18 w 314"/>
                  <a:gd name="T9" fmla="*/ 193 h 277"/>
                  <a:gd name="T10" fmla="*/ 11 w 314"/>
                  <a:gd name="T11" fmla="*/ 176 h 277"/>
                  <a:gd name="T12" fmla="*/ 19 w 314"/>
                  <a:gd name="T13" fmla="*/ 160 h 277"/>
                  <a:gd name="T14" fmla="*/ 0 w 314"/>
                  <a:gd name="T15" fmla="*/ 152 h 277"/>
                  <a:gd name="T16" fmla="*/ 18 w 314"/>
                  <a:gd name="T17" fmla="*/ 141 h 277"/>
                  <a:gd name="T18" fmla="*/ 35 w 314"/>
                  <a:gd name="T19" fmla="*/ 128 h 277"/>
                  <a:gd name="T20" fmla="*/ 31 w 314"/>
                  <a:gd name="T21" fmla="*/ 109 h 277"/>
                  <a:gd name="T22" fmla="*/ 35 w 314"/>
                  <a:gd name="T23" fmla="*/ 83 h 277"/>
                  <a:gd name="T24" fmla="*/ 52 w 314"/>
                  <a:gd name="T25" fmla="*/ 70 h 277"/>
                  <a:gd name="T26" fmla="*/ 53 w 314"/>
                  <a:gd name="T27" fmla="*/ 53 h 277"/>
                  <a:gd name="T28" fmla="*/ 72 w 314"/>
                  <a:gd name="T29" fmla="*/ 63 h 277"/>
                  <a:gd name="T30" fmla="*/ 79 w 314"/>
                  <a:gd name="T31" fmla="*/ 52 h 277"/>
                  <a:gd name="T32" fmla="*/ 96 w 314"/>
                  <a:gd name="T33" fmla="*/ 42 h 277"/>
                  <a:gd name="T34" fmla="*/ 87 w 314"/>
                  <a:gd name="T35" fmla="*/ 27 h 277"/>
                  <a:gd name="T36" fmla="*/ 108 w 314"/>
                  <a:gd name="T37" fmla="*/ 20 h 277"/>
                  <a:gd name="T38" fmla="*/ 128 w 314"/>
                  <a:gd name="T39" fmla="*/ 22 h 277"/>
                  <a:gd name="T40" fmla="*/ 143 w 314"/>
                  <a:gd name="T41" fmla="*/ 11 h 277"/>
                  <a:gd name="T42" fmla="*/ 160 w 314"/>
                  <a:gd name="T43" fmla="*/ 1 h 277"/>
                  <a:gd name="T44" fmla="*/ 176 w 314"/>
                  <a:gd name="T45" fmla="*/ 11 h 277"/>
                  <a:gd name="T46" fmla="*/ 186 w 314"/>
                  <a:gd name="T47" fmla="*/ 29 h 277"/>
                  <a:gd name="T48" fmla="*/ 197 w 314"/>
                  <a:gd name="T49" fmla="*/ 39 h 277"/>
                  <a:gd name="T50" fmla="*/ 194 w 314"/>
                  <a:gd name="T51" fmla="*/ 54 h 277"/>
                  <a:gd name="T52" fmla="*/ 211 w 314"/>
                  <a:gd name="T53" fmla="*/ 58 h 277"/>
                  <a:gd name="T54" fmla="*/ 224 w 314"/>
                  <a:gd name="T55" fmla="*/ 58 h 277"/>
                  <a:gd name="T56" fmla="*/ 240 w 314"/>
                  <a:gd name="T57" fmla="*/ 54 h 277"/>
                  <a:gd name="T58" fmla="*/ 256 w 314"/>
                  <a:gd name="T59" fmla="*/ 58 h 277"/>
                  <a:gd name="T60" fmla="*/ 259 w 314"/>
                  <a:gd name="T61" fmla="*/ 74 h 277"/>
                  <a:gd name="T62" fmla="*/ 244 w 314"/>
                  <a:gd name="T63" fmla="*/ 85 h 277"/>
                  <a:gd name="T64" fmla="*/ 254 w 314"/>
                  <a:gd name="T65" fmla="*/ 93 h 277"/>
                  <a:gd name="T66" fmla="*/ 272 w 314"/>
                  <a:gd name="T67" fmla="*/ 100 h 277"/>
                  <a:gd name="T68" fmla="*/ 282 w 314"/>
                  <a:gd name="T69" fmla="*/ 113 h 277"/>
                  <a:gd name="T70" fmla="*/ 299 w 314"/>
                  <a:gd name="T71" fmla="*/ 123 h 277"/>
                  <a:gd name="T72" fmla="*/ 288 w 314"/>
                  <a:gd name="T73" fmla="*/ 129 h 277"/>
                  <a:gd name="T74" fmla="*/ 272 w 314"/>
                  <a:gd name="T75" fmla="*/ 141 h 277"/>
                  <a:gd name="T76" fmla="*/ 274 w 314"/>
                  <a:gd name="T77" fmla="*/ 152 h 277"/>
                  <a:gd name="T78" fmla="*/ 294 w 314"/>
                  <a:gd name="T79" fmla="*/ 161 h 277"/>
                  <a:gd name="T80" fmla="*/ 310 w 314"/>
                  <a:gd name="T81" fmla="*/ 173 h 277"/>
                  <a:gd name="T82" fmla="*/ 310 w 314"/>
                  <a:gd name="T83" fmla="*/ 190 h 277"/>
                  <a:gd name="T84" fmla="*/ 304 w 314"/>
                  <a:gd name="T85" fmla="*/ 206 h 277"/>
                  <a:gd name="T86" fmla="*/ 282 w 314"/>
                  <a:gd name="T87" fmla="*/ 216 h 277"/>
                  <a:gd name="T88" fmla="*/ 264 w 314"/>
                  <a:gd name="T89" fmla="*/ 231 h 277"/>
                  <a:gd name="T90" fmla="*/ 250 w 314"/>
                  <a:gd name="T91" fmla="*/ 25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14" h="277">
                    <a:moveTo>
                      <a:pt x="52" y="254"/>
                    </a:moveTo>
                    <a:lnTo>
                      <a:pt x="55" y="250"/>
                    </a:lnTo>
                    <a:lnTo>
                      <a:pt x="48" y="248"/>
                    </a:lnTo>
                    <a:lnTo>
                      <a:pt x="49" y="242"/>
                    </a:lnTo>
                    <a:lnTo>
                      <a:pt x="55" y="241"/>
                    </a:lnTo>
                    <a:lnTo>
                      <a:pt x="48" y="237"/>
                    </a:lnTo>
                    <a:lnTo>
                      <a:pt x="41" y="238"/>
                    </a:lnTo>
                    <a:lnTo>
                      <a:pt x="38" y="234"/>
                    </a:lnTo>
                    <a:lnTo>
                      <a:pt x="33" y="229"/>
                    </a:lnTo>
                    <a:lnTo>
                      <a:pt x="31" y="218"/>
                    </a:lnTo>
                    <a:lnTo>
                      <a:pt x="28" y="213"/>
                    </a:lnTo>
                    <a:lnTo>
                      <a:pt x="26" y="206"/>
                    </a:lnTo>
                    <a:lnTo>
                      <a:pt x="18" y="204"/>
                    </a:lnTo>
                    <a:lnTo>
                      <a:pt x="15" y="198"/>
                    </a:lnTo>
                    <a:lnTo>
                      <a:pt x="18" y="193"/>
                    </a:lnTo>
                    <a:lnTo>
                      <a:pt x="18" y="187"/>
                    </a:lnTo>
                    <a:lnTo>
                      <a:pt x="11" y="183"/>
                    </a:lnTo>
                    <a:lnTo>
                      <a:pt x="11" y="176"/>
                    </a:lnTo>
                    <a:lnTo>
                      <a:pt x="15" y="170"/>
                    </a:lnTo>
                    <a:lnTo>
                      <a:pt x="15" y="163"/>
                    </a:lnTo>
                    <a:lnTo>
                      <a:pt x="19" y="160"/>
                    </a:lnTo>
                    <a:lnTo>
                      <a:pt x="15" y="157"/>
                    </a:lnTo>
                    <a:lnTo>
                      <a:pt x="3" y="155"/>
                    </a:lnTo>
                    <a:lnTo>
                      <a:pt x="0" y="152"/>
                    </a:lnTo>
                    <a:lnTo>
                      <a:pt x="4" y="144"/>
                    </a:lnTo>
                    <a:lnTo>
                      <a:pt x="11" y="144"/>
                    </a:lnTo>
                    <a:lnTo>
                      <a:pt x="18" y="141"/>
                    </a:lnTo>
                    <a:lnTo>
                      <a:pt x="26" y="140"/>
                    </a:lnTo>
                    <a:lnTo>
                      <a:pt x="33" y="135"/>
                    </a:lnTo>
                    <a:lnTo>
                      <a:pt x="35" y="128"/>
                    </a:lnTo>
                    <a:lnTo>
                      <a:pt x="35" y="122"/>
                    </a:lnTo>
                    <a:lnTo>
                      <a:pt x="31" y="116"/>
                    </a:lnTo>
                    <a:lnTo>
                      <a:pt x="31" y="109"/>
                    </a:lnTo>
                    <a:lnTo>
                      <a:pt x="36" y="106"/>
                    </a:lnTo>
                    <a:lnTo>
                      <a:pt x="34" y="94"/>
                    </a:lnTo>
                    <a:lnTo>
                      <a:pt x="35" y="83"/>
                    </a:lnTo>
                    <a:lnTo>
                      <a:pt x="39" y="79"/>
                    </a:lnTo>
                    <a:lnTo>
                      <a:pt x="49" y="76"/>
                    </a:lnTo>
                    <a:lnTo>
                      <a:pt x="52" y="70"/>
                    </a:lnTo>
                    <a:lnTo>
                      <a:pt x="48" y="65"/>
                    </a:lnTo>
                    <a:lnTo>
                      <a:pt x="48" y="58"/>
                    </a:lnTo>
                    <a:lnTo>
                      <a:pt x="53" y="53"/>
                    </a:lnTo>
                    <a:lnTo>
                      <a:pt x="62" y="52"/>
                    </a:lnTo>
                    <a:lnTo>
                      <a:pt x="65" y="58"/>
                    </a:lnTo>
                    <a:lnTo>
                      <a:pt x="72" y="63"/>
                    </a:lnTo>
                    <a:lnTo>
                      <a:pt x="78" y="63"/>
                    </a:lnTo>
                    <a:lnTo>
                      <a:pt x="82" y="58"/>
                    </a:lnTo>
                    <a:lnTo>
                      <a:pt x="79" y="52"/>
                    </a:lnTo>
                    <a:lnTo>
                      <a:pt x="85" y="48"/>
                    </a:lnTo>
                    <a:lnTo>
                      <a:pt x="92" y="47"/>
                    </a:lnTo>
                    <a:lnTo>
                      <a:pt x="96" y="42"/>
                    </a:lnTo>
                    <a:lnTo>
                      <a:pt x="92" y="35"/>
                    </a:lnTo>
                    <a:lnTo>
                      <a:pt x="85" y="33"/>
                    </a:lnTo>
                    <a:lnTo>
                      <a:pt x="87" y="27"/>
                    </a:lnTo>
                    <a:lnTo>
                      <a:pt x="92" y="26"/>
                    </a:lnTo>
                    <a:lnTo>
                      <a:pt x="97" y="20"/>
                    </a:lnTo>
                    <a:lnTo>
                      <a:pt x="108" y="20"/>
                    </a:lnTo>
                    <a:lnTo>
                      <a:pt x="116" y="18"/>
                    </a:lnTo>
                    <a:lnTo>
                      <a:pt x="123" y="20"/>
                    </a:lnTo>
                    <a:lnTo>
                      <a:pt x="128" y="22"/>
                    </a:lnTo>
                    <a:lnTo>
                      <a:pt x="136" y="21"/>
                    </a:lnTo>
                    <a:lnTo>
                      <a:pt x="140" y="16"/>
                    </a:lnTo>
                    <a:lnTo>
                      <a:pt x="143" y="11"/>
                    </a:lnTo>
                    <a:lnTo>
                      <a:pt x="150" y="7"/>
                    </a:lnTo>
                    <a:lnTo>
                      <a:pt x="156" y="7"/>
                    </a:lnTo>
                    <a:lnTo>
                      <a:pt x="160" y="1"/>
                    </a:lnTo>
                    <a:lnTo>
                      <a:pt x="166" y="0"/>
                    </a:lnTo>
                    <a:lnTo>
                      <a:pt x="170" y="7"/>
                    </a:lnTo>
                    <a:lnTo>
                      <a:pt x="176" y="11"/>
                    </a:lnTo>
                    <a:lnTo>
                      <a:pt x="176" y="22"/>
                    </a:lnTo>
                    <a:lnTo>
                      <a:pt x="175" y="27"/>
                    </a:lnTo>
                    <a:lnTo>
                      <a:pt x="186" y="29"/>
                    </a:lnTo>
                    <a:lnTo>
                      <a:pt x="194" y="32"/>
                    </a:lnTo>
                    <a:lnTo>
                      <a:pt x="199" y="34"/>
                    </a:lnTo>
                    <a:lnTo>
                      <a:pt x="197" y="39"/>
                    </a:lnTo>
                    <a:lnTo>
                      <a:pt x="197" y="45"/>
                    </a:lnTo>
                    <a:lnTo>
                      <a:pt x="194" y="48"/>
                    </a:lnTo>
                    <a:lnTo>
                      <a:pt x="194" y="54"/>
                    </a:lnTo>
                    <a:lnTo>
                      <a:pt x="200" y="55"/>
                    </a:lnTo>
                    <a:lnTo>
                      <a:pt x="206" y="53"/>
                    </a:lnTo>
                    <a:lnTo>
                      <a:pt x="211" y="58"/>
                    </a:lnTo>
                    <a:lnTo>
                      <a:pt x="216" y="55"/>
                    </a:lnTo>
                    <a:lnTo>
                      <a:pt x="222" y="54"/>
                    </a:lnTo>
                    <a:lnTo>
                      <a:pt x="224" y="58"/>
                    </a:lnTo>
                    <a:lnTo>
                      <a:pt x="230" y="52"/>
                    </a:lnTo>
                    <a:lnTo>
                      <a:pt x="236" y="51"/>
                    </a:lnTo>
                    <a:lnTo>
                      <a:pt x="240" y="54"/>
                    </a:lnTo>
                    <a:lnTo>
                      <a:pt x="246" y="55"/>
                    </a:lnTo>
                    <a:lnTo>
                      <a:pt x="254" y="53"/>
                    </a:lnTo>
                    <a:lnTo>
                      <a:pt x="256" y="58"/>
                    </a:lnTo>
                    <a:lnTo>
                      <a:pt x="256" y="65"/>
                    </a:lnTo>
                    <a:lnTo>
                      <a:pt x="254" y="69"/>
                    </a:lnTo>
                    <a:lnTo>
                      <a:pt x="259" y="74"/>
                    </a:lnTo>
                    <a:lnTo>
                      <a:pt x="256" y="81"/>
                    </a:lnTo>
                    <a:lnTo>
                      <a:pt x="250" y="83"/>
                    </a:lnTo>
                    <a:lnTo>
                      <a:pt x="244" y="85"/>
                    </a:lnTo>
                    <a:lnTo>
                      <a:pt x="241" y="90"/>
                    </a:lnTo>
                    <a:lnTo>
                      <a:pt x="246" y="93"/>
                    </a:lnTo>
                    <a:lnTo>
                      <a:pt x="254" y="93"/>
                    </a:lnTo>
                    <a:lnTo>
                      <a:pt x="261" y="95"/>
                    </a:lnTo>
                    <a:lnTo>
                      <a:pt x="265" y="99"/>
                    </a:lnTo>
                    <a:lnTo>
                      <a:pt x="272" y="100"/>
                    </a:lnTo>
                    <a:lnTo>
                      <a:pt x="272" y="105"/>
                    </a:lnTo>
                    <a:lnTo>
                      <a:pt x="277" y="107"/>
                    </a:lnTo>
                    <a:lnTo>
                      <a:pt x="282" y="113"/>
                    </a:lnTo>
                    <a:lnTo>
                      <a:pt x="288" y="116"/>
                    </a:lnTo>
                    <a:lnTo>
                      <a:pt x="295" y="119"/>
                    </a:lnTo>
                    <a:lnTo>
                      <a:pt x="299" y="123"/>
                    </a:lnTo>
                    <a:lnTo>
                      <a:pt x="299" y="129"/>
                    </a:lnTo>
                    <a:lnTo>
                      <a:pt x="294" y="132"/>
                    </a:lnTo>
                    <a:lnTo>
                      <a:pt x="288" y="129"/>
                    </a:lnTo>
                    <a:lnTo>
                      <a:pt x="284" y="135"/>
                    </a:lnTo>
                    <a:lnTo>
                      <a:pt x="279" y="140"/>
                    </a:lnTo>
                    <a:lnTo>
                      <a:pt x="272" y="141"/>
                    </a:lnTo>
                    <a:lnTo>
                      <a:pt x="265" y="141"/>
                    </a:lnTo>
                    <a:lnTo>
                      <a:pt x="272" y="144"/>
                    </a:lnTo>
                    <a:lnTo>
                      <a:pt x="274" y="152"/>
                    </a:lnTo>
                    <a:lnTo>
                      <a:pt x="282" y="156"/>
                    </a:lnTo>
                    <a:lnTo>
                      <a:pt x="289" y="159"/>
                    </a:lnTo>
                    <a:lnTo>
                      <a:pt x="294" y="161"/>
                    </a:lnTo>
                    <a:lnTo>
                      <a:pt x="298" y="167"/>
                    </a:lnTo>
                    <a:lnTo>
                      <a:pt x="304" y="168"/>
                    </a:lnTo>
                    <a:lnTo>
                      <a:pt x="310" y="173"/>
                    </a:lnTo>
                    <a:lnTo>
                      <a:pt x="313" y="177"/>
                    </a:lnTo>
                    <a:lnTo>
                      <a:pt x="309" y="183"/>
                    </a:lnTo>
                    <a:lnTo>
                      <a:pt x="310" y="190"/>
                    </a:lnTo>
                    <a:lnTo>
                      <a:pt x="309" y="196"/>
                    </a:lnTo>
                    <a:lnTo>
                      <a:pt x="305" y="201"/>
                    </a:lnTo>
                    <a:lnTo>
                      <a:pt x="304" y="206"/>
                    </a:lnTo>
                    <a:lnTo>
                      <a:pt x="299" y="211"/>
                    </a:lnTo>
                    <a:lnTo>
                      <a:pt x="288" y="213"/>
                    </a:lnTo>
                    <a:lnTo>
                      <a:pt x="282" y="216"/>
                    </a:lnTo>
                    <a:lnTo>
                      <a:pt x="278" y="223"/>
                    </a:lnTo>
                    <a:lnTo>
                      <a:pt x="273" y="227"/>
                    </a:lnTo>
                    <a:lnTo>
                      <a:pt x="264" y="231"/>
                    </a:lnTo>
                    <a:lnTo>
                      <a:pt x="259" y="238"/>
                    </a:lnTo>
                    <a:lnTo>
                      <a:pt x="256" y="247"/>
                    </a:lnTo>
                    <a:lnTo>
                      <a:pt x="250" y="250"/>
                    </a:lnTo>
                    <a:lnTo>
                      <a:pt x="236" y="276"/>
                    </a:lnTo>
                    <a:lnTo>
                      <a:pt x="52" y="254"/>
                    </a:lnTo>
                  </a:path>
                </a:pathLst>
              </a:custGeom>
              <a:solidFill>
                <a:srgbClr val="0085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1" name="Freeform 21"/>
              <p:cNvSpPr>
                <a:spLocks/>
              </p:cNvSpPr>
              <p:nvPr/>
            </p:nvSpPr>
            <p:spPr bwMode="auto">
              <a:xfrm>
                <a:off x="3901" y="2887"/>
                <a:ext cx="728" cy="53"/>
              </a:xfrm>
              <a:custGeom>
                <a:avLst/>
                <a:gdLst>
                  <a:gd name="T0" fmla="*/ 200 w 728"/>
                  <a:gd name="T1" fmla="*/ 17 h 53"/>
                  <a:gd name="T2" fmla="*/ 727 w 728"/>
                  <a:gd name="T3" fmla="*/ 0 h 53"/>
                  <a:gd name="T4" fmla="*/ 727 w 728"/>
                  <a:gd name="T5" fmla="*/ 19 h 53"/>
                  <a:gd name="T6" fmla="*/ 200 w 728"/>
                  <a:gd name="T7" fmla="*/ 52 h 53"/>
                  <a:gd name="T8" fmla="*/ 0 w 728"/>
                  <a:gd name="T9" fmla="*/ 39 h 53"/>
                  <a:gd name="T10" fmla="*/ 0 w 728"/>
                  <a:gd name="T11" fmla="*/ 7 h 53"/>
                  <a:gd name="T12" fmla="*/ 200 w 728"/>
                  <a:gd name="T13" fmla="*/ 1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28" h="53">
                    <a:moveTo>
                      <a:pt x="200" y="17"/>
                    </a:moveTo>
                    <a:lnTo>
                      <a:pt x="727" y="0"/>
                    </a:lnTo>
                    <a:lnTo>
                      <a:pt x="727" y="19"/>
                    </a:lnTo>
                    <a:lnTo>
                      <a:pt x="200" y="52"/>
                    </a:lnTo>
                    <a:lnTo>
                      <a:pt x="0" y="39"/>
                    </a:lnTo>
                    <a:lnTo>
                      <a:pt x="0" y="7"/>
                    </a:lnTo>
                    <a:lnTo>
                      <a:pt x="200" y="17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20" name="Line 20"/>
              <p:cNvSpPr>
                <a:spLocks noChangeShapeType="1"/>
              </p:cNvSpPr>
              <p:nvPr/>
            </p:nvSpPr>
            <p:spPr bwMode="auto">
              <a:xfrm flipV="1">
                <a:off x="4101" y="2900"/>
                <a:ext cx="0" cy="43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endParaRPr lang="ru-RU"/>
              </a:p>
            </p:txBody>
          </p:sp>
        </p:grpSp>
        <p:graphicFrame>
          <p:nvGraphicFramePr>
            <p:cNvPr id="51218" name="Object 18"/>
            <p:cNvGraphicFramePr>
              <a:graphicFrameLocks noChangeAspect="1"/>
            </p:cNvGraphicFramePr>
            <p:nvPr/>
          </p:nvGraphicFramePr>
          <p:xfrm>
            <a:off x="6964" y="5484"/>
            <a:ext cx="887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3" name="CorelDRAW" r:id="rId13" imgW="6690360" imgH="5123688" progId="CorelDRAW.Graphic.10">
                    <p:embed/>
                  </p:oleObj>
                </mc:Choice>
                <mc:Fallback>
                  <p:oleObj name="CorelDRAW" r:id="rId13" imgW="6690360" imgH="5123688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64" y="5484"/>
                          <a:ext cx="887" cy="4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17" name="Object 17"/>
            <p:cNvGraphicFramePr>
              <a:graphicFrameLocks noChangeAspect="1"/>
            </p:cNvGraphicFramePr>
            <p:nvPr/>
          </p:nvGraphicFramePr>
          <p:xfrm>
            <a:off x="3416" y="5274"/>
            <a:ext cx="1326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4" name="CorelDRAW" r:id="rId14" imgW="4069080" imgH="3459480" progId="CorelDRAW.Graphic.10">
                    <p:embed/>
                  </p:oleObj>
                </mc:Choice>
                <mc:Fallback>
                  <p:oleObj name="CorelDRAW" r:id="rId14" imgW="4069080" imgH="3459480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6" y="5274"/>
                          <a:ext cx="1326" cy="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16" name="Object 16"/>
            <p:cNvGraphicFramePr>
              <a:graphicFrameLocks noChangeAspect="1"/>
            </p:cNvGraphicFramePr>
            <p:nvPr/>
          </p:nvGraphicFramePr>
          <p:xfrm>
            <a:off x="5338" y="5484"/>
            <a:ext cx="1035" cy="5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" name="CorelDRAW" r:id="rId15" imgW="4425696" imgH="3435096" progId="CorelDRAW.Graphic.10">
                    <p:embed/>
                  </p:oleObj>
                </mc:Choice>
                <mc:Fallback>
                  <p:oleObj name="CorelDRAW" r:id="rId15" imgW="4425696" imgH="3435096" progId="CorelDRAW.Graphic.10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8" y="5484"/>
                          <a:ext cx="1035" cy="56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6521" y="5799"/>
              <a:ext cx="443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4750" y="5799"/>
              <a:ext cx="440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7851" y="5799"/>
              <a:ext cx="592" cy="0"/>
            </a:xfrm>
            <a:prstGeom prst="line">
              <a:avLst/>
            </a:prstGeom>
            <a:noFill/>
            <a:ln w="4669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ru-RU"/>
            </a:p>
          </p:txBody>
        </p:sp>
        <p:sp>
          <p:nvSpPr>
            <p:cNvPr id="51212" name="Rectangle 12"/>
            <p:cNvSpPr>
              <a:spLocks noChangeArrowheads="1"/>
            </p:cNvSpPr>
            <p:nvPr/>
          </p:nvSpPr>
          <p:spPr bwMode="auto">
            <a:xfrm>
              <a:off x="3114" y="6114"/>
              <a:ext cx="198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Оптовый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11" name="Rectangle 11"/>
            <p:cNvSpPr>
              <a:spLocks noChangeArrowheads="1"/>
            </p:cNvSpPr>
            <p:nvPr/>
          </p:nvSpPr>
          <p:spPr bwMode="auto">
            <a:xfrm>
              <a:off x="5042" y="6114"/>
              <a:ext cx="1626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Мелко-оптовый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10" name="Rectangle 10"/>
            <p:cNvSpPr>
              <a:spLocks noChangeArrowheads="1"/>
            </p:cNvSpPr>
            <p:nvPr/>
          </p:nvSpPr>
          <p:spPr bwMode="auto">
            <a:xfrm>
              <a:off x="6668" y="6114"/>
              <a:ext cx="1626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4699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ru-RU" altLang="ru-RU" sz="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Розничный посредник</a:t>
              </a:r>
              <a:endParaRPr lang="ru-RU" altLang="ru-RU">
                <a:latin typeface="Arial" charset="0"/>
              </a:endParaRPr>
            </a:p>
          </p:txBody>
        </p:sp>
        <p:sp>
          <p:nvSpPr>
            <p:cNvPr id="51209" name="Text Box 9"/>
            <p:cNvSpPr txBox="1">
              <a:spLocks noChangeArrowheads="1"/>
            </p:cNvSpPr>
            <p:nvPr/>
          </p:nvSpPr>
          <p:spPr bwMode="auto">
            <a:xfrm>
              <a:off x="234" y="2754"/>
              <a:ext cx="108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Канал первого уровня</a:t>
              </a:r>
              <a:endParaRPr lang="ru-RU" altLang="ru-RU" sz="1000">
                <a:latin typeface="Arial" charset="0"/>
              </a:endParaRPr>
            </a:p>
          </p:txBody>
        </p: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234" y="4014"/>
              <a:ext cx="108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Канал второго уровня</a:t>
              </a:r>
              <a:endParaRPr lang="ru-RU" altLang="ru-RU" sz="1000">
                <a:latin typeface="Arial" charset="0"/>
              </a:endParaRPr>
            </a:p>
          </p:txBody>
        </p:sp>
        <p:sp>
          <p:nvSpPr>
            <p:cNvPr id="51207" name="Text Box 7"/>
            <p:cNvSpPr txBox="1">
              <a:spLocks noChangeArrowheads="1"/>
            </p:cNvSpPr>
            <p:nvPr/>
          </p:nvSpPr>
          <p:spPr bwMode="auto">
            <a:xfrm>
              <a:off x="234" y="5454"/>
              <a:ext cx="108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0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Канал третьего уровня</a:t>
              </a:r>
              <a:endParaRPr lang="ru-RU" altLang="ru-RU" sz="1000" dirty="0">
                <a:latin typeface="Arial" charset="0"/>
              </a:endParaRPr>
            </a:p>
          </p:txBody>
        </p:sp>
        <p:sp>
          <p:nvSpPr>
            <p:cNvPr id="51206" name="Text Box 6"/>
            <p:cNvSpPr txBox="1">
              <a:spLocks noChangeArrowheads="1"/>
            </p:cNvSpPr>
            <p:nvPr/>
          </p:nvSpPr>
          <p:spPr bwMode="auto">
            <a:xfrm>
              <a:off x="234" y="1494"/>
              <a:ext cx="108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0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Канал нулевого уровня</a:t>
              </a:r>
              <a:endParaRPr lang="ru-RU" altLang="ru-RU" sz="1000">
                <a:latin typeface="Arial" charset="0"/>
              </a:endParaRPr>
            </a:p>
          </p:txBody>
        </p:sp>
      </p:grpSp>
      <p:sp>
        <p:nvSpPr>
          <p:cNvPr id="51423" name="Rectangle 223"/>
          <p:cNvSpPr>
            <a:spLocks noChangeArrowheads="1"/>
          </p:cNvSpPr>
          <p:nvPr/>
        </p:nvSpPr>
        <p:spPr bwMode="auto">
          <a:xfrm>
            <a:off x="0" y="510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873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это каналы, состоящие из производителя и одного или нескольких посредников, действующих как одна единая система. Один из участников канала, как правило, либо является собственником остальных компаний-участниц, либо предоставляет им определенные привилегии. Таким участником может быть производитель, оптовый или розничный посредник. Вертикальные каналы возникли как средство контроля поведения канала. Они экономичны и исключают дублирование членами канала выполняемых функций. </a:t>
            </a:r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Вертикальные каналы распределения –</a:t>
            </a:r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127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44522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altLang="ru-RU" dirty="0" smtClean="0"/>
              <a:t>Вертикальный канал распределения</a:t>
            </a:r>
            <a:endParaRPr lang="ru-RU" dirty="0"/>
          </a:p>
        </p:txBody>
      </p:sp>
      <p:pic>
        <p:nvPicPr>
          <p:cNvPr id="2050" name="Picture 2" descr="https://m.vuzlit.ru/imag_/12/33219/image007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8583195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228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8229600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Классификацию посредников проводят по двум признакам: </a:t>
            </a:r>
          </a:p>
          <a:p>
            <a:pPr>
              <a:buFont typeface="Wingdings" pitchFamily="2" charset="2"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чьего имени работает посредник;</a:t>
            </a:r>
          </a:p>
          <a:p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чей счет посредник ведет свои операции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2120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986464" cy="1066800"/>
          </a:xfrm>
        </p:spPr>
        <p:txBody>
          <a:bodyPr>
            <a:normAutofit fontScale="90000"/>
          </a:bodyPr>
          <a:lstStyle/>
          <a:p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посредников в каналах распределения:</a:t>
            </a:r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80579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45498404"/>
              </p:ext>
            </p:extLst>
          </p:nvPr>
        </p:nvGraphicFramePr>
        <p:xfrm>
          <a:off x="611560" y="1412776"/>
          <a:ext cx="8208912" cy="4840289"/>
        </p:xfrm>
        <a:graphic>
          <a:graphicData uri="http://schemas.openxmlformats.org/drawingml/2006/table">
            <a:tbl>
              <a:tblPr/>
              <a:tblGrid>
                <a:gridCol w="3312368"/>
                <a:gridCol w="4896544"/>
              </a:tblGrid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посредника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Признак классификации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Дилер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своего имени и за свой счет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Дистрибьютор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чужого имени и за свой счет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Комиссионер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своего имени и за чужой счет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endParaRPr kumimoji="1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Агент, брокер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1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чужого имени и за чужой счет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913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-15730091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Возможно выделение четырех типов посред­ников:</a:t>
            </a:r>
          </a:p>
          <a:p>
            <a:r>
              <a:rPr lang="ru-RU" b="1" dirty="0"/>
              <a:t>Дилеры </a:t>
            </a:r>
            <a:r>
              <a:rPr lang="ru-RU" dirty="0"/>
              <a:t>— это оптовые (реже розничные) посредники, которые ведут операции от своего имени и за свой счет. В логистической цепи дилеры занимают положение, наиболее близкое к конечным потребителям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48680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выделение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 типов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посред­ников: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Дилеры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оптовые (реже розничные) посредники, которые ведут операции от своего имени и за свой счет. В логистической цепи дилеры занимают положение, наиболее близкое к конечным потребителям.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два вида дилеров.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Эксклюзивные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дилеры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единственными представителями производителя в данном регионе и наделены исключительными правами по реализации его продукции. Дилеры, сотрудничающие с производителем на условиях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франшизы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на создание коммерческого предприятия, предоставляемое на определенный период и зафиксированное в договоре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именуются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авторизованными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459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1674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Дистрибьюторы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оптовые и розничные посредники, ведущие операции от имени производителя и за свой счет. Как правило, производитель предоставляет дистрибьютору право торговать своей продукцией на определенной территории и в течение определенного срока. Таким образом, дистрибьютор не является собственником продукции. По договору им приобретается право продажи продукции. Дистрибьютор может действовать и от своего имени. В логистической цепи дистрибьюторы обычно занимают положение между производителем и дилерами.</a:t>
            </a: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Комиссионеры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оптовые и розничные посредники, ведущие операции от своего имени и за счет производителя. Комиссионер не является собственником продаваемой продукции. Производитель (или комитент в данной операции) остается собственником продук­ции до ее передачи и оплаты конечным потребителем. Договор о поставке продукции заключается от имени комиссионера. Таким образом, комиссионер является посредником только для комитента, а не для конечного потребителя, деньги которого перечисляются на счет комиссионера. </a:t>
            </a:r>
          </a:p>
        </p:txBody>
      </p:sp>
    </p:spTree>
    <p:extLst>
      <p:ext uri="{BB962C8B-B14F-4D97-AF65-F5344CB8AC3E}">
        <p14:creationId xmlns:p14="http://schemas.microsoft.com/office/powerpoint/2010/main" val="2657727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204864"/>
            <a:ext cx="8027988" cy="3454400"/>
          </a:xfrm>
        </p:spPr>
        <p:txBody>
          <a:bodyPr>
            <a:normAutofit/>
          </a:bodyPr>
          <a:lstStyle/>
          <a:p>
            <a:pPr marL="1588" indent="433388">
              <a:buFont typeface="Wingdings" pitchFamily="2" charset="2"/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организация и управление рациональным процессом продвижения продукции от продуцента (производителя) к конечному потребителю. </a:t>
            </a:r>
          </a:p>
          <a:p>
            <a:pPr marL="1588" indent="433388">
              <a:buFont typeface="Wingdings" pitchFamily="2" charset="2"/>
              <a:buNone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материальный и сопутствующие ему (генерируемые им) информационный, финансовый и сервисный потоки. 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/>
          <a:lstStyle/>
          <a:p>
            <a:r>
              <a:rPr lang="ru-RU" alt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 объект сбытовой логистики</a:t>
            </a:r>
          </a:p>
        </p:txBody>
      </p:sp>
    </p:spTree>
    <p:extLst>
      <p:ext uri="{BB962C8B-B14F-4D97-AF65-F5344CB8AC3E}">
        <p14:creationId xmlns:p14="http://schemas.microsoft.com/office/powerpoint/2010/main" val="1863226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548680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Агенты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посредники, выступающие в качестве представителя и помощника другого, основного по отношению к нему лица (принципала – физического или юридического лица, участвующего в операции от своего имени и за свой счет). Как правило, агенты являются юридическими лица­ми. Агент заключает сделки от имени и за счет принципала. Агенты подразделяются на две категории.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агенты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совершают любые юридические действия от имени принципала.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Генеральные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агенты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заключают только сделки, казанные в доверенности. За свои услуги агенты получают вознаграждение как по тарифам, так и по договоренности с принципалом. Наиболее распространенный вид агентского вознаграждения — процент от суммы заключенной сделки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88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73563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Брокеры </a:t>
            </a:r>
            <a:r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посредники при заключении сделок. Брокеры не являются собственниками продукции и не распоряжаются продукцией. Они не состоят в договорных отношениях ни с одной из сторон включающейся сделки и действуют лишь на основе отдельных по­ручений. Брокеры вознаграждаются только за проданную продук­цию. Их доходы могут формироваться как определенный процент от стоимости проданных товаров или как фиксированное вознагражде­ние за каждую проданную единицу товара.</a:t>
            </a:r>
          </a:p>
          <a:p>
            <a:pPr marL="11430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1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m.studme.org/htm/img/12/1358/51.pn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62"/>
          <a:stretch/>
        </p:blipFill>
        <p:spPr bwMode="auto">
          <a:xfrm>
            <a:off x="1331640" y="116632"/>
            <a:ext cx="6649888" cy="650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3144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.studme.org/htm/img/12/1358/51.pn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94"/>
          <a:stretch/>
        </p:blipFill>
        <p:spPr bwMode="auto">
          <a:xfrm>
            <a:off x="1415829" y="63621"/>
            <a:ext cx="6408712" cy="657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9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логистики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операции, связанные с преобразованием непосредственно материального потока в распределительной сети, составляют ключевую логистическую функцию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распределение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операциям (элементарным функциям) относятся: погрузка, разгрузка, затаривание, перевозка, хранение, сортировка, комплектация, кон­солидация и т. д. Элементарные функции объединяются в комп­лексные (транспортировку, экспедирование, складирование, защитную упаковку,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грузопереработку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управление запасами и др.), осуществляемые с целью повышения эффективности работы логистической системы и оптимизации качества логистического сервиса в сфере распределения.</a:t>
            </a:r>
          </a:p>
        </p:txBody>
      </p:sp>
    </p:spTree>
    <p:extLst>
      <p:ext uri="{BB962C8B-B14F-4D97-AF65-F5344CB8AC3E}">
        <p14:creationId xmlns:p14="http://schemas.microsoft.com/office/powerpoint/2010/main" val="15620160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16632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Фирмы, осуществляющие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обслуживание производителей или владельцев продукции, на Западе часто называ­ют 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логистическими фирмами,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компаниями физического распреде­ления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(КФР). Особенностью деятельности КФР является то, что они обычно обслуживают или определенную территорию (зону, регион, область и т. д.), или транспортные коридоры, или определенную группу клиентов. КФР, как правило, заинтересованы как в транспортировке, так и в других операциях физического распределения на протяжении возможно большей части логистических каналов фирм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производителей (вла­дельцев) товаров в определенной территориальной зоне.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основных правил логистики в физическом распределе­нии заключается в перевозке на максимально возможное расстояние и с наибольшей частотой укрупненных продуктовых или транспорт­ных единиц. Для достижения этой цели до конца логистической цепи необходимо «консолидировать» насколько это возможно все различные предметы материального потока, направляемого к ко­нечной точке этой цепи. </a:t>
            </a:r>
          </a:p>
        </p:txBody>
      </p:sp>
    </p:spTree>
    <p:extLst>
      <p:ext uri="{BB962C8B-B14F-4D97-AF65-F5344CB8AC3E}">
        <p14:creationId xmlns:p14="http://schemas.microsoft.com/office/powerpoint/2010/main" val="30356876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53345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«Золотые»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логистики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физическом распределении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1.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наиболее эффективного удовлетворения потребите­ли распределительная логистическая цепь должна обеспечивать максимальное приближение к точкам конечного сбыта, использоваться возможно чаще и осуществлять транспортировку на возможно боль­шее расстояние путем использования грузовых единиц продукции и грузовых транспортных единиц максимально возможной вместимости.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наиболее эффективного решения задачи физического распределения в логистической цепи необходимо использовать мини­мальное количество УДЕ измерения продукции и минимальное коли­чество УДЕ (учетно-договорные единицы) транспорта (независимо от их вместимости).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3.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нельзя избежать создания стационарного склада, то он должен располагаться в логистической цепи в центре консолида­ции, который размещается возможно ближе к конечным торговым точкам (если это касается физического распределения в плане транс­портировки) и в центре консолидации, расположенном возможно ближе к исходному производственному процессу (если это касается сортировки).</a:t>
            </a:r>
          </a:p>
        </p:txBody>
      </p:sp>
    </p:spTree>
    <p:extLst>
      <p:ext uri="{BB962C8B-B14F-4D97-AF65-F5344CB8AC3E}">
        <p14:creationId xmlns:p14="http://schemas.microsoft.com/office/powerpoint/2010/main" val="284739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2286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Сбытовая логистика - обеспечение физического продвижения продукции к потребителю. Главное в сбытовой логистике - улучшение процесса физического распределения товаров от производителя к потребителю в соответствии с его интересами и требованиями.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76400" y="1524000"/>
            <a:ext cx="5943600" cy="53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сбытовой логистики заключаются в следующем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01811929"/>
              </p:ext>
            </p:extLst>
          </p:nvPr>
        </p:nvGraphicFramePr>
        <p:xfrm>
          <a:off x="304800" y="2209800"/>
          <a:ext cx="8610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009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060848"/>
            <a:ext cx="8001000" cy="3527425"/>
          </a:xfrm>
        </p:spPr>
        <p:txBody>
          <a:bodyPr>
            <a:noAutofit/>
          </a:bodyPr>
          <a:lstStyle/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 на потенциальное, желаемое распределение продукции, а </a:t>
            </a:r>
          </a:p>
          <a:p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Сбытовая логистика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реальное, материальное (физическое) и экономическое распределение в соответствии с заданными показателями обслуживания потребителей и коммерческими целями фирмы на разных сегментах рынка. 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>
            <a:norm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маркетинга и логистики</a:t>
            </a:r>
          </a:p>
        </p:txBody>
      </p:sp>
    </p:spTree>
    <p:extLst>
      <p:ext uri="{BB962C8B-B14F-4D97-AF65-F5344CB8AC3E}">
        <p14:creationId xmlns:p14="http://schemas.microsoft.com/office/powerpoint/2010/main" val="15261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вырезанными противолежащими углами 1"/>
          <p:cNvSpPr/>
          <p:nvPr/>
        </p:nvSpPr>
        <p:spPr>
          <a:xfrm>
            <a:off x="899592" y="548680"/>
            <a:ext cx="7620000" cy="838200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Принципиальное отличие сбытовой логистики от традиционных методов сбыта заключается в следующем: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20268043"/>
              </p:ext>
            </p:extLst>
          </p:nvPr>
        </p:nvGraphicFramePr>
        <p:xfrm>
          <a:off x="228600" y="1727200"/>
          <a:ext cx="8458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588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87727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Функции, цель и ключевые задачи сбыта на стадии обращения продукции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179512" y="260648"/>
            <a:ext cx="8568952" cy="5832647"/>
            <a:chOff x="1314" y="1314"/>
            <a:chExt cx="9360" cy="5580"/>
          </a:xfrm>
        </p:grpSpPr>
        <p:sp>
          <p:nvSpPr>
            <p:cNvPr id="49158" name="Rectangle 6"/>
            <p:cNvSpPr>
              <a:spLocks noChangeArrowheads="1"/>
            </p:cNvSpPr>
            <p:nvPr/>
          </p:nvSpPr>
          <p:spPr bwMode="auto">
            <a:xfrm>
              <a:off x="1314" y="1314"/>
              <a:ext cx="252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Стадии функционального жизненного цикла продукции:</a:t>
              </a:r>
              <a:endPara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59" name="Rectangle 7"/>
            <p:cNvSpPr>
              <a:spLocks noChangeArrowheads="1"/>
            </p:cNvSpPr>
            <p:nvPr/>
          </p:nvSpPr>
          <p:spPr bwMode="auto">
            <a:xfrm>
              <a:off x="1674" y="2574"/>
              <a:ext cx="2160" cy="86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Исследование и проектирование продукции</a:t>
              </a:r>
            </a:p>
            <a:p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0" name="Rectangle 8"/>
            <p:cNvSpPr>
              <a:spLocks noChangeArrowheads="1"/>
            </p:cNvSpPr>
            <p:nvPr/>
          </p:nvSpPr>
          <p:spPr bwMode="auto">
            <a:xfrm>
              <a:off x="1674" y="3654"/>
              <a:ext cx="216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Изготовление продукции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1" name="Rectangle 9"/>
            <p:cNvSpPr>
              <a:spLocks noChangeArrowheads="1"/>
            </p:cNvSpPr>
            <p:nvPr/>
          </p:nvSpPr>
          <p:spPr bwMode="auto">
            <a:xfrm>
              <a:off x="1674" y="4734"/>
              <a:ext cx="216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Обращение продукции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2" name="Rectangle 10"/>
            <p:cNvSpPr>
              <a:spLocks noChangeArrowheads="1"/>
            </p:cNvSpPr>
            <p:nvPr/>
          </p:nvSpPr>
          <p:spPr bwMode="auto">
            <a:xfrm>
              <a:off x="1674" y="5814"/>
              <a:ext cx="216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Потребление или эксплуатация и утилизация продукции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3" name="Rectangle 11"/>
            <p:cNvSpPr>
              <a:spLocks noChangeArrowheads="1"/>
            </p:cNvSpPr>
            <p:nvPr/>
          </p:nvSpPr>
          <p:spPr bwMode="auto">
            <a:xfrm>
              <a:off x="8334" y="2574"/>
              <a:ext cx="2340" cy="43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Максимальное сохранение объемов и качества готовой продукции, установленных стандартами и техническими условиями в период транспортирования от поставщика (производителя) до потребителя, хранения и сбыта при соблюдении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установленных экономических показателей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4" name="Rectangle 12"/>
            <p:cNvSpPr>
              <a:spLocks noChangeArrowheads="1"/>
            </p:cNvSpPr>
            <p:nvPr/>
          </p:nvSpPr>
          <p:spPr bwMode="auto">
            <a:xfrm>
              <a:off x="4914" y="2574"/>
              <a:ext cx="2340" cy="43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Сбыт (сбытовые организации и подразделения);</a:t>
              </a:r>
            </a:p>
            <a:p>
              <a:endParaRPr lang="ru-RU" altLang="ru-RU" sz="1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Хранение (базы и склады хранения);</a:t>
              </a:r>
            </a:p>
            <a:p>
              <a:endParaRPr lang="ru-RU" altLang="ru-RU" sz="1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Транспортирование</a:t>
              </a:r>
              <a:r>
                <a: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(транспортные, сбытовые и эксплуатационные подразделения)</a:t>
              </a:r>
            </a:p>
            <a:p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5" name="Rectangle 13"/>
            <p:cNvSpPr>
              <a:spLocks noChangeArrowheads="1"/>
            </p:cNvSpPr>
            <p:nvPr/>
          </p:nvSpPr>
          <p:spPr bwMode="auto">
            <a:xfrm>
              <a:off x="4554" y="1314"/>
              <a:ext cx="270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Основные функции и субъекты управления ими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6" name="Rectangle 14"/>
            <p:cNvSpPr>
              <a:spLocks noChangeArrowheads="1"/>
            </p:cNvSpPr>
            <p:nvPr/>
          </p:nvSpPr>
          <p:spPr bwMode="auto">
            <a:xfrm>
              <a:off x="7974" y="1314"/>
              <a:ext cx="2700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altLang="ru-RU" sz="16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altLang="ru-RU" sz="1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Основная цель и ключевые задачи</a:t>
              </a:r>
              <a:endPara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7" name="Line 15"/>
            <p:cNvSpPr>
              <a:spLocks noChangeShapeType="1"/>
            </p:cNvSpPr>
            <p:nvPr/>
          </p:nvSpPr>
          <p:spPr bwMode="auto">
            <a:xfrm>
              <a:off x="3834" y="1854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8" name="Line 16"/>
            <p:cNvSpPr>
              <a:spLocks noChangeShapeType="1"/>
            </p:cNvSpPr>
            <p:nvPr/>
          </p:nvSpPr>
          <p:spPr bwMode="auto">
            <a:xfrm>
              <a:off x="7254" y="1854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69" name="Line 17"/>
            <p:cNvSpPr>
              <a:spLocks noChangeShapeType="1"/>
            </p:cNvSpPr>
            <p:nvPr/>
          </p:nvSpPr>
          <p:spPr bwMode="auto">
            <a:xfrm>
              <a:off x="1494" y="2394"/>
              <a:ext cx="0" cy="378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>
              <a:off x="1494" y="5094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>
              <a:off x="1494" y="6174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2" name="Line 20"/>
            <p:cNvSpPr>
              <a:spLocks noChangeShapeType="1"/>
            </p:cNvSpPr>
            <p:nvPr/>
          </p:nvSpPr>
          <p:spPr bwMode="auto">
            <a:xfrm>
              <a:off x="1494" y="2934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3" name="Line 21"/>
            <p:cNvSpPr>
              <a:spLocks noChangeShapeType="1"/>
            </p:cNvSpPr>
            <p:nvPr/>
          </p:nvSpPr>
          <p:spPr bwMode="auto">
            <a:xfrm>
              <a:off x="1494" y="4014"/>
              <a:ext cx="180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>
              <a:off x="5814" y="2394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5" name="AutoShape 23"/>
            <p:cNvSpPr>
              <a:spLocks noChangeArrowheads="1"/>
            </p:cNvSpPr>
            <p:nvPr/>
          </p:nvSpPr>
          <p:spPr bwMode="auto">
            <a:xfrm>
              <a:off x="3834" y="4914"/>
              <a:ext cx="1080" cy="360"/>
            </a:xfrm>
            <a:prstGeom prst="rightArrow">
              <a:avLst>
                <a:gd name="adj1" fmla="val 50000"/>
                <a:gd name="adj2" fmla="val 75000"/>
              </a:avLst>
            </a:prstGeom>
            <a:ln>
              <a:headEnd/>
              <a:tailEnd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6" name="AutoShape 24"/>
            <p:cNvSpPr>
              <a:spLocks noChangeArrowheads="1"/>
            </p:cNvSpPr>
            <p:nvPr/>
          </p:nvSpPr>
          <p:spPr bwMode="auto">
            <a:xfrm>
              <a:off x="7254" y="4914"/>
              <a:ext cx="1080" cy="360"/>
            </a:xfrm>
            <a:prstGeom prst="rightArrow">
              <a:avLst>
                <a:gd name="adj1" fmla="val 50000"/>
                <a:gd name="adj2" fmla="val 75000"/>
              </a:avLst>
            </a:prstGeom>
            <a:ln>
              <a:headEnd/>
              <a:tailEnd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177" name="Line 25"/>
            <p:cNvSpPr>
              <a:spLocks noChangeShapeType="1"/>
            </p:cNvSpPr>
            <p:nvPr/>
          </p:nvSpPr>
          <p:spPr bwMode="auto">
            <a:xfrm>
              <a:off x="9234" y="2394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sz="3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470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331640"/>
            <a:ext cx="8424936" cy="5265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процесса реализации товара;</a:t>
            </a:r>
          </a:p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получения и обработки заказа;</a:t>
            </a:r>
          </a:p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вида упаковки, принятие решений о комплектации, организация выполнения операций, предшествующих отгрузке;</a:t>
            </a:r>
          </a:p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отгрузки продукции;</a:t>
            </a:r>
          </a:p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доставки и контроль транспортирования;</a:t>
            </a:r>
          </a:p>
          <a:p>
            <a:pPr>
              <a:lnSpc>
                <a:spcPct val="9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послереализационного обслуживания.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95536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распределительной логистики на микроуровне: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159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00808"/>
            <a:ext cx="8748464" cy="5157192"/>
          </a:xfrm>
        </p:spPr>
        <p:txBody>
          <a:bodyPr>
            <a:normAutofit/>
          </a:bodyPr>
          <a:lstStyle/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схемы распределения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материального потока;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оптимального количества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распределительных центров;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оптимального места расположения РЦ (складов) на обслуживаемой территории и др.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66822" y="2161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распределительной логистики на макроуровне: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581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92696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логистической системы распределения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доставить товар в нужное место и в нужное время.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 организаций или от­дельных лиц, которые принимают на себя или помогают передать другим организациям и лицам право собственности на конкретный товар или услугу на пути от производителя к потребителю. </a:t>
            </a:r>
          </a:p>
        </p:txBody>
      </p:sp>
    </p:spTree>
    <p:extLst>
      <p:ext uri="{BB962C8B-B14F-4D97-AF65-F5344CB8AC3E}">
        <p14:creationId xmlns:p14="http://schemas.microsoft.com/office/powerpoint/2010/main" val="4274156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725</TotalTime>
  <Words>1674</Words>
  <Application>Microsoft Office PowerPoint</Application>
  <PresentationFormat>Экран (4:3)</PresentationFormat>
  <Paragraphs>130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Открытая</vt:lpstr>
      <vt:lpstr>Unknown</vt:lpstr>
      <vt:lpstr>CorelDRAW</vt:lpstr>
      <vt:lpstr>Распределительная (сбытовая) логистика</vt:lpstr>
      <vt:lpstr>Предмет и объект сбытовой логистики</vt:lpstr>
      <vt:lpstr>Презентация PowerPoint</vt:lpstr>
      <vt:lpstr>Отличие маркетинга и логистики</vt:lpstr>
      <vt:lpstr>Презентация PowerPoint</vt:lpstr>
      <vt:lpstr>Функции, цель и ключевые задачи сбыта на стадии обращения продукции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Использование посредников при распределении продукции позволяет производителям: </vt:lpstr>
      <vt:lpstr>Традиционные каналы распределения являются горизонтальными. </vt:lpstr>
      <vt:lpstr>Виды распределительных каналов в зависимости от числа уровней </vt:lpstr>
      <vt:lpstr>Вертикальные каналы распределения – </vt:lpstr>
      <vt:lpstr>Вертикальный канал распределения</vt:lpstr>
      <vt:lpstr>Презентация PowerPoint</vt:lpstr>
      <vt:lpstr>Типы посредников в каналах распределения: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Распределительная (сбытовая) логистика</dc:title>
  <dc:creator>Дмитрий</dc:creator>
  <cp:lastModifiedBy>Дмитрий</cp:lastModifiedBy>
  <cp:revision>11</cp:revision>
  <dcterms:created xsi:type="dcterms:W3CDTF">2019-10-31T20:21:46Z</dcterms:created>
  <dcterms:modified xsi:type="dcterms:W3CDTF">2020-11-27T06:26:47Z</dcterms:modified>
</cp:coreProperties>
</file>